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256" r:id="rId2"/>
    <p:sldId id="1173" r:id="rId3"/>
    <p:sldId id="1052" r:id="rId4"/>
    <p:sldId id="1119" r:id="rId5"/>
    <p:sldId id="1142" r:id="rId6"/>
    <p:sldId id="1166" r:id="rId7"/>
    <p:sldId id="1126" r:id="rId8"/>
    <p:sldId id="1145" r:id="rId9"/>
    <p:sldId id="1121" r:id="rId10"/>
    <p:sldId id="1128" r:id="rId11"/>
    <p:sldId id="1150" r:id="rId12"/>
    <p:sldId id="1070" r:id="rId13"/>
    <p:sldId id="257" r:id="rId14"/>
    <p:sldId id="1097" r:id="rId15"/>
    <p:sldId id="1139" r:id="rId16"/>
    <p:sldId id="1151" r:id="rId17"/>
    <p:sldId id="1125" r:id="rId18"/>
    <p:sldId id="1152" r:id="rId19"/>
    <p:sldId id="1153" r:id="rId20"/>
    <p:sldId id="1154" r:id="rId21"/>
    <p:sldId id="1164" r:id="rId22"/>
    <p:sldId id="1170" r:id="rId23"/>
    <p:sldId id="1176" r:id="rId24"/>
    <p:sldId id="1157" r:id="rId25"/>
    <p:sldId id="1158" r:id="rId26"/>
    <p:sldId id="1159" r:id="rId27"/>
    <p:sldId id="1182" r:id="rId28"/>
    <p:sldId id="1160" r:id="rId29"/>
    <p:sldId id="1174" r:id="rId30"/>
    <p:sldId id="1175" r:id="rId31"/>
    <p:sldId id="1179" r:id="rId32"/>
    <p:sldId id="1180" r:id="rId33"/>
    <p:sldId id="1181" r:id="rId34"/>
    <p:sldId id="1171" r:id="rId35"/>
    <p:sldId id="1118" r:id="rId36"/>
    <p:sldId id="1067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Black" panose="020B0502040204020203" pitchFamily="34" charset="0"/>
      <p:bold r:id="rId49"/>
      <p:italic r:id="rId50"/>
      <p:boldItalic r:id="rId51"/>
    </p:embeddedFont>
    <p:embeddedFont>
      <p:font typeface="Segoe UI Light" panose="020B0502040204020203" pitchFamily="34" charset="0"/>
      <p:regular r:id="rId52"/>
      <p:italic r:id="rId53"/>
    </p:embeddedFont>
    <p:embeddedFont>
      <p:font typeface="Segoe UI Semibold" panose="020B050204020402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C6295B93-5FFC-9442-A817-245B0E7A1F78}">
          <p14:sldIdLst>
            <p14:sldId id="256"/>
            <p14:sldId id="1173"/>
            <p14:sldId id="1052"/>
            <p14:sldId id="1119"/>
            <p14:sldId id="1142"/>
            <p14:sldId id="1166"/>
            <p14:sldId id="1126"/>
            <p14:sldId id="1145"/>
            <p14:sldId id="1121"/>
            <p14:sldId id="1128"/>
            <p14:sldId id="1150"/>
            <p14:sldId id="1070"/>
            <p14:sldId id="257"/>
          </p14:sldIdLst>
        </p14:section>
        <p14:section name="Time response" id="{1FBDD870-616A-2043-9AB2-93A2A117B0C5}">
          <p14:sldIdLst>
            <p14:sldId id="1097"/>
            <p14:sldId id="1139"/>
            <p14:sldId id="1151"/>
            <p14:sldId id="1125"/>
            <p14:sldId id="1152"/>
            <p14:sldId id="1153"/>
            <p14:sldId id="1154"/>
            <p14:sldId id="1164"/>
            <p14:sldId id="1170"/>
            <p14:sldId id="1176"/>
          </p14:sldIdLst>
        </p14:section>
        <p14:section name="Different types of Transfer Functions" id="{AB066B52-7B3D-FD40-BEC1-580AB52DEF13}">
          <p14:sldIdLst>
            <p14:sldId id="1157"/>
            <p14:sldId id="1158"/>
            <p14:sldId id="1159"/>
            <p14:sldId id="1182"/>
            <p14:sldId id="1160"/>
            <p14:sldId id="1174"/>
            <p14:sldId id="1175"/>
            <p14:sldId id="1179"/>
            <p14:sldId id="1180"/>
          </p14:sldIdLst>
        </p14:section>
        <p14:section name="Summary &amp; Problem Sets" id="{BCE4D2BE-C8A5-E54A-85DF-74588FB6A961}">
          <p14:sldIdLst>
            <p14:sldId id="1181"/>
            <p14:sldId id="1171"/>
          </p14:sldIdLst>
        </p14:section>
        <p14:section name="Ende" id="{FDF356B0-7B14-AF44-83A9-6B143533D1BA}">
          <p14:sldIdLst>
            <p14:sldId id="1118"/>
            <p14:sldId id="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8"/>
    <a:srgbClr val="CCCCCC"/>
    <a:srgbClr val="E99460"/>
    <a:srgbClr val="FE7606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6AB46D-7F9A-1F62-1FF7-AC60624C6E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83487-D0BB-A389-B60D-19960FD2D2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98D86-3ADD-8640-A1CB-F3A8CF3A402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38B08-6768-38E3-58F8-47B150F72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Rabe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7F451-074A-21A5-21F5-9B26F232E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363B5-5A7D-854B-843E-EB2CC41E3B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37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cbe504443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2ccbe50444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13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cbe504443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2ccbe504443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9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52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67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1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1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latin typeface="Segoe UI Light" panose="020B0402040204020203" pitchFamily="34" charset="0"/>
                <a:cs typeface="Segoe UI 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790DAB1-6132-8E49-950C-7A4598C8BD5E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7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2EF2A13-8ED6-3345-A350-8DA17845BB65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8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53B36267-238A-A141-939E-43BF76AEAD2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2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B0CD05D9-D09D-3D4F-ABB6-B8CE6E32BC22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6185C12D-6E52-F241-A7F7-3B7AD5C9557C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16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EF7524D-3A07-A34A-9723-8DF210E9AD9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47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980C7E59-597D-B54B-A9E3-7D29B1447A10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1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AE2E1015-23F4-4B40-A11E-C001C2B9BC01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57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2D306621-6DD1-614E-A652-AE9A8EB2D1AB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1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7C8DF265-596D-3D4F-8B95-AA2651B4D46A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342900">
              <a:buClrTx/>
            </a:pPr>
            <a:fld id="{4EBA4EB2-964C-114D-A560-441B6A376279}" type="datetime1">
              <a:rPr lang="de-CH" sz="1350" kern="1200" smtClean="0">
                <a:solidFill>
                  <a:srgbClr val="101623"/>
                </a:solidFill>
                <a:latin typeface="Calibri" panose="020F0502020204030204"/>
                <a:ea typeface="+mn-ea"/>
                <a:cs typeface="+mn-cs"/>
              </a:rPr>
              <a:t>17.10.25</a:t>
            </a:fld>
            <a:endParaRPr lang="en-CH" sz="1350" kern="1200">
              <a:solidFill>
                <a:srgbClr val="101623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33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r>
              <a:rPr lang="de-CH" kern="120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kissanv.github.io</a:t>
            </a:r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buClrTx/>
            </a:pPr>
            <a:fld id="{36EAFFE7-40E2-CA47-82C0-73D0FC591208}" type="slidenum">
              <a:rPr lang="en-CH" kern="120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‹Nr.›</a:t>
            </a:fld>
            <a:endParaRPr lang="en-CH" kern="120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7C2C286-74A8-CF18-6D5D-5483E3A588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36836" y="4733926"/>
            <a:ext cx="1287391" cy="4701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5D8FA1-CEF5-7E41-FFD1-9BC94CF7453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09092" y="4828074"/>
            <a:ext cx="275076" cy="2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F0502020204030204" pitchFamily="34" charset="0"/>
          <a:ea typeface="+mn-ea"/>
          <a:cs typeface="Segoe UI" panose="020F05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issanv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1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hyperlink" Target="https://www.youtube.com/watch?v=n2y7n6jw5d0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Hl0kjWo63aNzDkAV0cnmQadCAj5L0D7v7aSh0BK7BBdEgpA/viewform?usp=head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en-US" noProof="0" dirty="0"/>
              <a:t>CS1 Week 5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noProof="0" dirty="0"/>
              <a:t>Transfer functions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08ED-A674-3D91-8DF4-ACE21838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F04DF-8383-902C-FBB4-F0102DCA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3E9CF-B283-5A69-BEFD-0E0EB7E0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28FF3-E6EE-B7D2-7D7F-58C8AF04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What is BIBO stability?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4CFAE4-D689-D53D-3E27-7EAB844A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73C98A-5597-FC15-2D86-7F46CD5E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4F0041E8-5C32-9CC4-F8CE-1FD1EF8449CB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Binary Inputs, Boundless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24DC60FC-F5B9-0230-27DA-F046C7B03BD1}"/>
              </a:ext>
            </a:extLst>
          </p:cNvPr>
          <p:cNvSpPr/>
          <p:nvPr/>
        </p:nvSpPr>
        <p:spPr>
          <a:xfrm>
            <a:off x="628650" y="270629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Bounded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3D1D9A39-D3DC-DBD5-E271-6DB3B54825C0}"/>
              </a:ext>
            </a:extLst>
          </p:cNvPr>
          <p:cNvSpPr/>
          <p:nvPr/>
        </p:nvSpPr>
        <p:spPr>
          <a:xfrm>
            <a:off x="628650" y="3257360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Bounded Inputs, Boundless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3B412042-5F86-BCE1-AA8A-FD755999E202}"/>
              </a:ext>
            </a:extLst>
          </p:cNvPr>
          <p:cNvSpPr/>
          <p:nvPr/>
        </p:nvSpPr>
        <p:spPr>
          <a:xfrm>
            <a:off x="628650" y="380404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Big Inputs, Bigger Outputs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219F2-92E2-5DC3-C420-0C531600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2201"/>
            <a:ext cx="7886700" cy="994172"/>
          </a:xfrm>
        </p:spPr>
        <p:txBody>
          <a:bodyPr/>
          <a:lstStyle/>
          <a:p>
            <a:r>
              <a:rPr lang="en-US" noProof="0"/>
              <a:t>Stability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noProof="0"/>
                  <a:t>A linearized, diagonalized system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/>
                  <a:t>matrices is called</a:t>
                </a:r>
              </a:p>
              <a:p>
                <a:r>
                  <a:rPr lang="en-US" b="1" noProof="0"/>
                  <a:t>Lyapunov stable</a:t>
                </a:r>
                <a:r>
                  <a:rPr lang="en-US" noProof="0"/>
                  <a:t>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Asymptotically</a:t>
                </a:r>
                <a:r>
                  <a:rPr lang="en-US" noProof="0"/>
                  <a:t> stable if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Unstable</a:t>
                </a:r>
                <a:r>
                  <a:rPr lang="en-US" noProof="0"/>
                  <a:t> if			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A linearized system with non-</a:t>
                </a:r>
                <a:r>
                  <a:rPr lang="en-US" noProof="0" err="1"/>
                  <a:t>diagonizable</a:t>
                </a:r>
                <a:r>
                  <a:rPr lang="en-US" noProof="0"/>
                  <a:t> A matrix is called</a:t>
                </a:r>
              </a:p>
              <a:p>
                <a:r>
                  <a:rPr lang="en-US" b="1" noProof="0"/>
                  <a:t>Lyapunov stable </a:t>
                </a:r>
                <a:r>
                  <a:rPr lang="en-US" noProof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≤0 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noProof="0"/>
                  <a:t> and there are no repeated eigenvalues 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For minimal LTI systems</a:t>
                </a:r>
              </a:p>
              <a:p>
                <a:r>
                  <a:rPr lang="en-US" b="1" i="1" noProof="0"/>
                  <a:t>Asymptotic stability = BIBO stability</a:t>
                </a:r>
              </a:p>
              <a:p>
                <a:pPr marL="0" indent="0">
                  <a:buNone/>
                </a:pPr>
                <a:r>
                  <a:rPr lang="en-US" noProof="0"/>
                  <a:t>Bounded Input Bounded Output (BIBO) Stability: for every bounded </a:t>
                </a:r>
                <a:r>
                  <a:rPr lang="en-US" noProof="0" err="1"/>
                  <a:t>inout</a:t>
                </a:r>
                <a:r>
                  <a:rPr lang="en-US" noProof="0"/>
                  <a:t>, the output will remain bounded</a:t>
                </a:r>
              </a:p>
              <a:p>
                <a:endParaRPr lang="en-US" noProof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842739A-D52D-1462-423F-DE90F6867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5498"/>
                <a:ext cx="7886700" cy="3627324"/>
              </a:xfrm>
              <a:blipFill>
                <a:blip r:embed="rId2"/>
                <a:stretch>
                  <a:fillRect l="-643" t="-1742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8AA7A0-7BE5-6F15-950B-B9C6E660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E53618-5B39-21E5-FDCC-5D1D0321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14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CC64-0DBE-B30D-A730-8FA4D19E4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AA2AB-8549-DFCF-746A-7B77B385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32" y="-74781"/>
            <a:ext cx="7886700" cy="994172"/>
          </a:xfrm>
        </p:spPr>
        <p:txBody>
          <a:bodyPr>
            <a:normAutofit/>
          </a:bodyPr>
          <a:lstStyle/>
          <a:p>
            <a:r>
              <a:rPr lang="en-US" sz="2200" noProof="0"/>
              <a:t>Course Schedule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82A225B6-0519-8214-8DAA-A58A56D11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08434"/>
              </p:ext>
            </p:extLst>
          </p:nvPr>
        </p:nvGraphicFramePr>
        <p:xfrm>
          <a:off x="1515762" y="601877"/>
          <a:ext cx="6977657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75768">
                  <a:extLst>
                    <a:ext uri="{9D8B030D-6E8A-4147-A177-3AD203B41FA5}">
                      <a16:colId xmlns:a16="http://schemas.microsoft.com/office/drawing/2014/main" val="1380074924"/>
                    </a:ext>
                  </a:extLst>
                </a:gridCol>
                <a:gridCol w="1201889">
                  <a:extLst>
                    <a:ext uri="{9D8B030D-6E8A-4147-A177-3AD203B41FA5}">
                      <a16:colId xmlns:a16="http://schemas.microsoft.com/office/drawing/2014/main" val="1379686130"/>
                    </a:ext>
                  </a:extLst>
                </a:gridCol>
              </a:tblGrid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0726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Introduction, Control Architectures, Motivation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7864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Modeling, Model examples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highlight>
                            <a:srgbClr val="C0C0C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3332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System properties, Linearization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9423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Analysis: Time response, Stability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71880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1: Definition and properties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6559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Transfer functions 2: Poles and Zeros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4993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Proportional feedback control, Root 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1532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Time-Domain specifications, PID control, Computer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99545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 response, Bode plots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41698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Nyquist condition, Time delays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4306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Frequency-domain Specifications, Dynamic Compensation, Loop 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2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 delays, Successive loop closure, Nonlinearities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51894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Describing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238377"/>
                  </a:ext>
                </a:extLst>
              </a:tr>
              <a:tr h="202554">
                <a:tc>
                  <a:txBody>
                    <a:bodyPr/>
                    <a:lstStyle/>
                    <a:p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 to Uncertainty and 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974576"/>
                  </a:ext>
                </a:extLst>
              </a:tr>
            </a:tbl>
          </a:graphicData>
        </a:graphic>
      </p:graphicFrame>
      <p:sp>
        <p:nvSpPr>
          <p:cNvPr id="20" name="Textfeld 19">
            <a:extLst>
              <a:ext uri="{FF2B5EF4-FFF2-40B4-BE49-F238E27FC236}">
                <a16:creationId xmlns:a16="http://schemas.microsoft.com/office/drawing/2014/main" id="{F4099E1C-F5C1-8EB0-C32A-9FABF9E13B5C}"/>
              </a:ext>
            </a:extLst>
          </p:cNvPr>
          <p:cNvSpPr txBox="1"/>
          <p:nvPr/>
        </p:nvSpPr>
        <p:spPr>
          <a:xfrm>
            <a:off x="387695" y="1188631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4D5136-D84F-27EE-492C-52DB88CD3DA3}"/>
              </a:ext>
            </a:extLst>
          </p:cNvPr>
          <p:cNvSpPr txBox="1"/>
          <p:nvPr/>
        </p:nvSpPr>
        <p:spPr>
          <a:xfrm>
            <a:off x="483876" y="252847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CF889FA-8E46-8663-A0F5-184385FA3DD1}"/>
              </a:ext>
            </a:extLst>
          </p:cNvPr>
          <p:cNvSpPr txBox="1"/>
          <p:nvPr/>
        </p:nvSpPr>
        <p:spPr>
          <a:xfrm>
            <a:off x="403725" y="4071829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0B0A67E7-7C57-C73E-4879-C13FFF882B68}"/>
              </a:ext>
            </a:extLst>
          </p:cNvPr>
          <p:cNvSpPr/>
          <p:nvPr/>
        </p:nvSpPr>
        <p:spPr>
          <a:xfrm>
            <a:off x="1208754" y="1820468"/>
            <a:ext cx="257337" cy="171052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2D72810E-ED2B-7956-66CA-4602D2A82388}"/>
              </a:ext>
            </a:extLst>
          </p:cNvPr>
          <p:cNvSpPr/>
          <p:nvPr/>
        </p:nvSpPr>
        <p:spPr>
          <a:xfrm>
            <a:off x="1208754" y="994180"/>
            <a:ext cx="196599" cy="6505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CBA056D0-42DA-D2CE-1EC0-9CCE338DF6B3}"/>
              </a:ext>
            </a:extLst>
          </p:cNvPr>
          <p:cNvSpPr/>
          <p:nvPr/>
        </p:nvSpPr>
        <p:spPr>
          <a:xfrm>
            <a:off x="1170298" y="3735078"/>
            <a:ext cx="257337" cy="93511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56553A-9A4C-1E19-B27B-2D993B33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1A8A2D-3E36-17EC-3693-31A5FD6C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52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noProof="0"/>
              <a:t>Today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idx="1"/>
          </p:nvPr>
        </p:nvSpPr>
        <p:spPr>
          <a:xfrm>
            <a:off x="628650" y="123093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endParaRPr lang="en-US" u="sng" noProof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Intro and Definition of Transfer Functions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Forms of TF</a:t>
            </a:r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u="sng" noProof="0"/>
              <a:t>Laplace Transform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endParaRPr lang="en-US" u="sng" noProof="0"/>
          </a:p>
          <a:p>
            <a:pPr marL="0" lvl="0" indent="0"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endParaRPr lang="en-US" u="sng" noProof="0"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/>
              <a:t>Kissan Varatharajan - </a:t>
            </a:r>
            <a:r>
              <a:rPr lang="en-US" noProof="0" err="1"/>
              <a:t>kissanv.github.io</a:t>
            </a:r>
            <a:endParaRPr lang="en-US" noProof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5152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AE5C-3E2F-B68C-A037-64DF367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1. Intro and Definition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FEC819A-74B0-7EC8-4337-41DC3E86B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/>
              <a:t>of Transfer Functions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33F9BA-5972-1172-A390-8A7AA1A2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2D4EBF-656E-D2D2-0159-2EA0943B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33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69D342D-FBFF-0DB7-8364-EF7B25D84B88}"/>
              </a:ext>
            </a:extLst>
          </p:cNvPr>
          <p:cNvSpPr/>
          <p:nvPr/>
        </p:nvSpPr>
        <p:spPr>
          <a:xfrm>
            <a:off x="1302633" y="3132130"/>
            <a:ext cx="613160" cy="574132"/>
          </a:xfrm>
          <a:prstGeom prst="rect">
            <a:avLst/>
          </a:prstGeom>
          <a:solidFill>
            <a:srgbClr val="FFFF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980874F-F48E-07B6-D5B2-27C6FAD83293}"/>
              </a:ext>
            </a:extLst>
          </p:cNvPr>
          <p:cNvSpPr/>
          <p:nvPr/>
        </p:nvSpPr>
        <p:spPr>
          <a:xfrm>
            <a:off x="2089208" y="3132130"/>
            <a:ext cx="2245108" cy="57413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39D9CB-F584-0FA2-6B58-1DF2E3AF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62" y="364136"/>
            <a:ext cx="2321412" cy="663853"/>
          </a:xfrm>
        </p:spPr>
        <p:txBody>
          <a:bodyPr anchor="ctr">
            <a:normAutofit/>
          </a:bodyPr>
          <a:lstStyle/>
          <a:p>
            <a:r>
              <a:rPr lang="en-US" noProof="0"/>
              <a:t>Motivation</a:t>
            </a:r>
          </a:p>
        </p:txBody>
      </p:sp>
      <p:pic>
        <p:nvPicPr>
          <p:cNvPr id="7" name="Inhaltsplatzhalter 6" descr="Ein Bild, das Fahrzeug, Rad, Transport, Landfahrzeug enthält.&#10;&#10;KI-generierte Inhalte können fehlerhaft sein.">
            <a:extLst>
              <a:ext uri="{FF2B5EF4-FFF2-40B4-BE49-F238E27FC236}">
                <a16:creationId xmlns:a16="http://schemas.microsoft.com/office/drawing/2014/main" id="{62BC4D6A-9358-E535-6A09-BADA2D89A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220" t="33713" r="27727" b="17755"/>
          <a:stretch>
            <a:fillRect/>
          </a:stretch>
        </p:blipFill>
        <p:spPr>
          <a:xfrm>
            <a:off x="290779" y="1253603"/>
            <a:ext cx="2438125" cy="1090219"/>
          </a:xfrm>
          <a:noFill/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E7F09-DFEC-940D-5C6D-968ACEB4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21D565-9331-417E-32F3-2A81A4B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anchor="ctr">
            <a:normAutofit/>
          </a:bodyPr>
          <a:lstStyle/>
          <a:p>
            <a:pPr defTabSz="342900">
              <a:spcAft>
                <a:spcPts val="600"/>
              </a:spcAft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</a:rPr>
              <a:pPr defTabSz="342900">
                <a:spcAft>
                  <a:spcPts val="600"/>
                </a:spcAft>
                <a:buClrTx/>
              </a:pPr>
              <a:t>15</a:t>
            </a:fld>
            <a:endParaRPr lang="en-US" kern="1200" noProof="0">
              <a:solidFill>
                <a:srgbClr val="101623">
                  <a:tint val="75000"/>
                </a:srgbClr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8E92166-FD7E-FAB3-C2D8-F2C724405DAB}"/>
              </a:ext>
            </a:extLst>
          </p:cNvPr>
          <p:cNvCxnSpPr/>
          <p:nvPr/>
        </p:nvCxnSpPr>
        <p:spPr>
          <a:xfrm>
            <a:off x="2772654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43083BD-A857-302A-F7DA-FEA26A0D950C}"/>
              </a:ext>
            </a:extLst>
          </p:cNvPr>
          <p:cNvSpPr txBox="1"/>
          <p:nvPr/>
        </p:nvSpPr>
        <p:spPr>
          <a:xfrm>
            <a:off x="2731981" y="1381102"/>
            <a:ext cx="982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system modeling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6496E2-B3D6-C355-6926-955513540F17}"/>
              </a:ext>
            </a:extLst>
          </p:cNvPr>
          <p:cNvSpPr/>
          <p:nvPr/>
        </p:nvSpPr>
        <p:spPr>
          <a:xfrm>
            <a:off x="3758442" y="1598376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41C7BD-D587-41E8-9130-D430B1CB95B6}"/>
              </a:ext>
            </a:extLst>
          </p:cNvPr>
          <p:cNvSpPr txBox="1"/>
          <p:nvPr/>
        </p:nvSpPr>
        <p:spPr>
          <a:xfrm>
            <a:off x="3979165" y="1727481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latin typeface="Segoe UI" panose="020B0502040204020203" pitchFamily="34" charset="0"/>
                <a:cs typeface="Segoe UI" panose="020B0502040204020203" pitchFamily="34" charset="0"/>
              </a:rPr>
              <a:t>Plant P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7ACCB85-EE33-6373-7570-975B51BD7755}"/>
              </a:ext>
            </a:extLst>
          </p:cNvPr>
          <p:cNvCxnSpPr/>
          <p:nvPr/>
        </p:nvCxnSpPr>
        <p:spPr>
          <a:xfrm>
            <a:off x="5160996" y="1946721"/>
            <a:ext cx="9010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5A583337-728F-A4AE-96EF-AA161C2555B8}"/>
              </a:ext>
            </a:extLst>
          </p:cNvPr>
          <p:cNvSpPr txBox="1"/>
          <p:nvPr/>
        </p:nvSpPr>
        <p:spPr>
          <a:xfrm>
            <a:off x="4957115" y="1600568"/>
            <a:ext cx="1343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/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noProof="0">
                    <a:latin typeface="Cambria Math" panose="02040503050406030204" pitchFamily="18" charset="0"/>
                  </a:rPr>
                  <a:t>state-space representation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/>
              </a:p>
              <a:p>
                <a:endParaRPr lang="en-US" sz="1600" noProof="0"/>
              </a:p>
              <a:p>
                <a:endParaRPr lang="en-US" sz="1600" noProof="0"/>
              </a:p>
              <a:p>
                <a:endParaRPr lang="en-US" sz="1600" noProof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94DEB70-20AB-8871-1AA2-5AD96D1E4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34" y="1432331"/>
                <a:ext cx="3943350" cy="1569660"/>
              </a:xfrm>
              <a:prstGeom prst="rect">
                <a:avLst/>
              </a:prstGeom>
              <a:blipFill>
                <a:blip r:embed="rId4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1AD42CEA-244A-34D5-E6FF-FCF1F81A1447}"/>
              </a:ext>
            </a:extLst>
          </p:cNvPr>
          <p:cNvSpPr/>
          <p:nvPr/>
        </p:nvSpPr>
        <p:spPr>
          <a:xfrm>
            <a:off x="6198526" y="1404294"/>
            <a:ext cx="2621023" cy="982996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DC4CB75-55B2-8CBC-9598-14A463626B25}"/>
              </a:ext>
            </a:extLst>
          </p:cNvPr>
          <p:cNvCxnSpPr>
            <a:cxnSpLocks/>
          </p:cNvCxnSpPr>
          <p:nvPr/>
        </p:nvCxnSpPr>
        <p:spPr>
          <a:xfrm>
            <a:off x="7486650" y="2343827"/>
            <a:ext cx="6188" cy="709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499087B-10D4-1CD0-FD79-512187370EE1}"/>
              </a:ext>
            </a:extLst>
          </p:cNvPr>
          <p:cNvSpPr txBox="1"/>
          <p:nvPr/>
        </p:nvSpPr>
        <p:spPr>
          <a:xfrm>
            <a:off x="7712728" y="2555150"/>
            <a:ext cx="127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069B898-0BA4-CE70-FC42-BAA6CDE9770A}"/>
              </a:ext>
            </a:extLst>
          </p:cNvPr>
          <p:cNvCxnSpPr>
            <a:cxnSpLocks/>
          </p:cNvCxnSpPr>
          <p:nvPr/>
        </p:nvCxnSpPr>
        <p:spPr>
          <a:xfrm flipH="1">
            <a:off x="6080968" y="3190112"/>
            <a:ext cx="985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523676BC-25BB-52F6-EC94-EBF529C02439}"/>
              </a:ext>
            </a:extLst>
          </p:cNvPr>
          <p:cNvSpPr txBox="1"/>
          <p:nvPr/>
        </p:nvSpPr>
        <p:spPr>
          <a:xfrm>
            <a:off x="6133370" y="2861929"/>
            <a:ext cx="1101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Synthesis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B732449-0343-999F-B966-29F2BD97C547}"/>
              </a:ext>
            </a:extLst>
          </p:cNvPr>
          <p:cNvSpPr/>
          <p:nvPr/>
        </p:nvSpPr>
        <p:spPr>
          <a:xfrm>
            <a:off x="4614959" y="2847344"/>
            <a:ext cx="1468295" cy="63916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9CDE0EFD-F3C6-6216-0257-6B4988283BD2}"/>
              </a:ext>
            </a:extLst>
          </p:cNvPr>
          <p:cNvSpPr txBox="1"/>
          <p:nvPr/>
        </p:nvSpPr>
        <p:spPr>
          <a:xfrm>
            <a:off x="4653643" y="3013040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>
                <a:latin typeface="Segoe UI" panose="020B0502040204020203" pitchFamily="34" charset="0"/>
                <a:cs typeface="Segoe UI" panose="020B0502040204020203" pitchFamily="34" charset="0"/>
              </a:rPr>
              <a:t>Controller 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8EECB1-F307-092E-35E6-E0AF69BFDA3C}"/>
              </a:ext>
            </a:extLst>
          </p:cNvPr>
          <p:cNvSpPr/>
          <p:nvPr/>
        </p:nvSpPr>
        <p:spPr>
          <a:xfrm>
            <a:off x="3516895" y="377950"/>
            <a:ext cx="216000" cy="216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827BF5C3-9AA6-A1F9-D436-198AC22472BF}"/>
              </a:ext>
            </a:extLst>
          </p:cNvPr>
          <p:cNvCxnSpPr>
            <a:cxnSpLocks/>
          </p:cNvCxnSpPr>
          <p:nvPr/>
        </p:nvCxnSpPr>
        <p:spPr>
          <a:xfrm>
            <a:off x="7074560" y="481130"/>
            <a:ext cx="7108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/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F4F1281B-1781-79B5-3E29-80A613FF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21" y="185965"/>
                <a:ext cx="1041569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D2C349FF-19D9-F109-FF5B-3BC492A3928F}"/>
              </a:ext>
            </a:extLst>
          </p:cNvPr>
          <p:cNvGrpSpPr/>
          <p:nvPr/>
        </p:nvGrpSpPr>
        <p:grpSpPr>
          <a:xfrm>
            <a:off x="5863474" y="220614"/>
            <a:ext cx="1214720" cy="553007"/>
            <a:chOff x="2403054" y="3026666"/>
            <a:chExt cx="545710" cy="55300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5EEDDCED-A0EF-E6FF-F46C-25C6F12CFF27}"/>
                </a:ext>
              </a:extLst>
            </p:cNvPr>
            <p:cNvSpPr/>
            <p:nvPr/>
          </p:nvSpPr>
          <p:spPr>
            <a:xfrm>
              <a:off x="2403054" y="3026666"/>
              <a:ext cx="545710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/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𝑃𝑙𝑎𝑛𝑡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B110D57-3477-8579-4262-340AB63B7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135" y="3107336"/>
                  <a:ext cx="42197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075B7882-CCB2-FBBA-371C-103023C14B5E}"/>
              </a:ext>
            </a:extLst>
          </p:cNvPr>
          <p:cNvGrpSpPr/>
          <p:nvPr/>
        </p:nvGrpSpPr>
        <p:grpSpPr>
          <a:xfrm>
            <a:off x="4111411" y="220614"/>
            <a:ext cx="1487073" cy="553007"/>
            <a:chOff x="2644416" y="3940223"/>
            <a:chExt cx="733159" cy="553007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173F6101-61D3-A5B8-8F3A-1D979CD6A712}"/>
                </a:ext>
              </a:extLst>
            </p:cNvPr>
            <p:cNvSpPr/>
            <p:nvPr/>
          </p:nvSpPr>
          <p:spPr>
            <a:xfrm>
              <a:off x="2676164" y="3940223"/>
              <a:ext cx="656588" cy="55300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/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𝐶𝑜𝑛𝑡𝑟𝑜𝑙𝑙𝑒𝑟</m:t>
                      </m:r>
                    </m:oMath>
                  </a14:m>
                  <a:r>
                    <a:rPr lang="en-US" sz="1800" noProof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a14:m>
                  <a:endParaRPr lang="en-US" sz="1800" noProof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E1E18E42-7025-6E86-A32E-180D67E06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416" y="4016386"/>
                  <a:ext cx="73315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185D37-8E1C-B63E-406A-7D0CD4ECFFF0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727671" y="497117"/>
            <a:ext cx="448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/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03416A9-CDFD-A8D8-D430-D1806D147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099" y="227256"/>
                <a:ext cx="104156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2AB0795-4518-BF6A-0125-BBBA1FB91761}"/>
              </a:ext>
            </a:extLst>
          </p:cNvPr>
          <p:cNvCxnSpPr>
            <a:cxnSpLocks/>
          </p:cNvCxnSpPr>
          <p:nvPr/>
        </p:nvCxnSpPr>
        <p:spPr>
          <a:xfrm>
            <a:off x="3045738" y="483839"/>
            <a:ext cx="471157" cy="2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/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5006961A-3029-FBCC-406E-14B10448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62" y="228833"/>
                <a:ext cx="1041569" cy="276999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/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E51720A9-0AA0-9A52-602E-7169597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22" y="167864"/>
                <a:ext cx="104156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3DFDE81-CEF1-77B4-42C3-668073E60F33}"/>
              </a:ext>
            </a:extLst>
          </p:cNvPr>
          <p:cNvCxnSpPr>
            <a:cxnSpLocks/>
          </p:cNvCxnSpPr>
          <p:nvPr/>
        </p:nvCxnSpPr>
        <p:spPr>
          <a:xfrm>
            <a:off x="5507567" y="481130"/>
            <a:ext cx="359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winkelte Verbindung 95">
            <a:extLst>
              <a:ext uri="{FF2B5EF4-FFF2-40B4-BE49-F238E27FC236}">
                <a16:creationId xmlns:a16="http://schemas.microsoft.com/office/drawing/2014/main" id="{53F47BEB-4597-DB6B-D164-68F25641DE68}"/>
              </a:ext>
            </a:extLst>
          </p:cNvPr>
          <p:cNvCxnSpPr>
            <a:cxnSpLocks/>
            <a:endCxn id="71" idx="4"/>
          </p:cNvCxnSpPr>
          <p:nvPr/>
        </p:nvCxnSpPr>
        <p:spPr>
          <a:xfrm rot="10800000">
            <a:off x="3624896" y="593951"/>
            <a:ext cx="3675049" cy="59397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7270D7A-E435-2300-8D85-9A42177D2F1C}"/>
              </a:ext>
            </a:extLst>
          </p:cNvPr>
          <p:cNvCxnSpPr>
            <a:cxnSpLocks/>
          </p:cNvCxnSpPr>
          <p:nvPr/>
        </p:nvCxnSpPr>
        <p:spPr>
          <a:xfrm>
            <a:off x="7299942" y="481130"/>
            <a:ext cx="0" cy="706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/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1800" noProof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86AD7326-64FC-93B9-5C5C-8ABAF660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83" y="462964"/>
                <a:ext cx="1041569" cy="369332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E3408FF6-0C87-854F-2C24-BE88E3F8EE33}"/>
              </a:ext>
            </a:extLst>
          </p:cNvPr>
          <p:cNvSpPr txBox="1"/>
          <p:nvPr/>
        </p:nvSpPr>
        <p:spPr>
          <a:xfrm>
            <a:off x="7078723" y="3028211"/>
            <a:ext cx="176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rgbClr val="FF0000"/>
                </a:solidFill>
              </a:rPr>
              <a:t>With information about our system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0C8C2AA-73F2-A89C-BBE0-D98D512444AF}"/>
              </a:ext>
            </a:extLst>
          </p:cNvPr>
          <p:cNvSpPr txBox="1"/>
          <p:nvPr/>
        </p:nvSpPr>
        <p:spPr>
          <a:xfrm>
            <a:off x="3917147" y="2177225"/>
            <a:ext cx="122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noProof="0">
                <a:latin typeface="Segoe UI" panose="020B0502040204020203" pitchFamily="34" charset="0"/>
                <a:cs typeface="Segoe UI" panose="020B0502040204020203" pitchFamily="34" charset="0"/>
              </a:rPr>
              <a:t>Ferrari 812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15CAD0-BBE3-9CB1-E82E-3B5218072218}"/>
              </a:ext>
            </a:extLst>
          </p:cNvPr>
          <p:cNvGrpSpPr/>
          <p:nvPr/>
        </p:nvGrpSpPr>
        <p:grpSpPr>
          <a:xfrm>
            <a:off x="14668" y="3123186"/>
            <a:ext cx="4481003" cy="583076"/>
            <a:chOff x="525682" y="4133172"/>
            <a:chExt cx="4481003" cy="583076"/>
          </a:xfrm>
        </p:grpSpPr>
        <p:sp>
          <p:nvSpPr>
            <p:cNvPr id="31" name="Rectangle: Rounded Corners 17">
              <a:extLst>
                <a:ext uri="{FF2B5EF4-FFF2-40B4-BE49-F238E27FC236}">
                  <a16:creationId xmlns:a16="http://schemas.microsoft.com/office/drawing/2014/main" id="{FC8E00E5-DFAF-477E-E1E0-41567A069ECD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/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0D2A61F-6E61-F5A8-6CF2-A3A345744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82" y="4133172"/>
                  <a:ext cx="4481003" cy="574132"/>
                </a:xfrm>
                <a:prstGeom prst="rect">
                  <a:avLst/>
                </a:prstGeom>
                <a:blipFill>
                  <a:blip r:embed="rId12"/>
                  <a:stretch>
                    <a:fillRect t="-140426" b="-2085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ACF1025-6B6E-539F-978B-588C918113FD}"/>
              </a:ext>
            </a:extLst>
          </p:cNvPr>
          <p:cNvSpPr txBox="1"/>
          <p:nvPr/>
        </p:nvSpPr>
        <p:spPr>
          <a:xfrm>
            <a:off x="1187462" y="3697318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week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6C732EF-B04C-587C-AA0C-56F7483EA703}"/>
              </a:ext>
            </a:extLst>
          </p:cNvPr>
          <p:cNvSpPr txBox="1"/>
          <p:nvPr/>
        </p:nvSpPr>
        <p:spPr>
          <a:xfrm>
            <a:off x="2793760" y="368692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Week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/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Last week: We analyzed the "natural dynamics of the system" by looking at the I.C. response.</a:t>
                </a:r>
              </a:p>
              <a:p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This week: We will analyze the forced response of the system. How do we analyze our system if there is an input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6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28E693-0920-6450-7804-2B8911D1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" y="3981620"/>
                <a:ext cx="8882044" cy="830997"/>
              </a:xfrm>
              <a:prstGeom prst="rect">
                <a:avLst/>
              </a:prstGeom>
              <a:blipFill>
                <a:blip r:embed="rId13"/>
                <a:stretch>
                  <a:fillRect l="-429" t="-1515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feld 46">
            <a:extLst>
              <a:ext uri="{FF2B5EF4-FFF2-40B4-BE49-F238E27FC236}">
                <a16:creationId xmlns:a16="http://schemas.microsoft.com/office/drawing/2014/main" id="{BFFC391C-80A6-C610-6595-DBBF3A86AFE6}"/>
              </a:ext>
            </a:extLst>
          </p:cNvPr>
          <p:cNvSpPr txBox="1"/>
          <p:nvPr/>
        </p:nvSpPr>
        <p:spPr>
          <a:xfrm>
            <a:off x="0" y="2803004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>
                <a:latin typeface="Segoe UI" panose="020B0502040204020203" pitchFamily="34" charset="0"/>
                <a:cs typeface="Segoe UI" panose="020B0502040204020203" pitchFamily="34" charset="0"/>
              </a:rPr>
              <a:t>Time response:</a:t>
            </a:r>
          </a:p>
        </p:txBody>
      </p:sp>
    </p:spTree>
    <p:extLst>
      <p:ext uri="{BB962C8B-B14F-4D97-AF65-F5344CB8AC3E}">
        <p14:creationId xmlns:p14="http://schemas.microsoft.com/office/powerpoint/2010/main" val="412419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9A15E-9D66-BC3B-FB14-141DEC7B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4" y="33319"/>
            <a:ext cx="7886700" cy="994172"/>
          </a:xfrm>
        </p:spPr>
        <p:txBody>
          <a:bodyPr/>
          <a:lstStyle/>
          <a:p>
            <a:r>
              <a:rPr lang="en-US" noProof="0"/>
              <a:t>Forced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D684FF-7ADB-3AD6-A58A-5E0E0A7F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96" y="763351"/>
            <a:ext cx="8802350" cy="1513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/>
              <a:t>The forced response is given by the convolution integral:</a:t>
            </a:r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sz="1200" noProof="0"/>
          </a:p>
          <a:p>
            <a:r>
              <a:rPr lang="en-US" noProof="0"/>
              <a:t>This is harder to interpret, and the integral is difficult to compute.</a:t>
            </a:r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8B1E83-1A45-AEE1-2175-C1B4A9EA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6354D0-4D15-0235-BFDE-38AC9258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/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noProof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4100C37F-F04A-27DA-7A6D-D87EEA04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13" y="1053741"/>
                <a:ext cx="3665427" cy="711733"/>
              </a:xfrm>
              <a:prstGeom prst="rect">
                <a:avLst/>
              </a:prstGeom>
              <a:blipFill>
                <a:blip r:embed="rId2"/>
                <a:stretch>
                  <a:fillRect l="-3806" t="-152632" b="-228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900" kern="1200">
                    <a:solidFill>
                      <a:schemeClr val="tx1"/>
                    </a:solidFill>
                    <a:latin typeface="Segoe UI" panose="020F0502020204030204" pitchFamily="34" charset="0"/>
                    <a:ea typeface="+mn-ea"/>
                    <a:cs typeface="Segoe UI" panose="020F050202020403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i="1" noProof="0" dirty="0"/>
                  <a:t>Thought Process</a:t>
                </a:r>
              </a:p>
              <a:p>
                <a:pPr>
                  <a:buClrTx/>
                </a:pPr>
                <a:r>
                  <a:rPr lang="en-US" noProof="0" dirty="0"/>
                  <a:t>Since we are working with linear systems, we can decompose any input into</a:t>
                </a:r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r>
                  <a:rPr lang="en-US" noProof="0" dirty="0"/>
                  <a:t> smaller inputs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can be written as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𝑢𝑛</m:t>
                    </m:r>
                  </m:oMath>
                </a14:m>
                <a:endParaRPr lang="en-US" baseline="-25000" noProof="0" dirty="0">
                  <a:sym typeface="Wingdings" pitchFamily="2" charset="2"/>
                </a:endParaRPr>
              </a:p>
              <a:p>
                <a:pPr>
                  <a:buClrTx/>
                </a:pPr>
                <a:r>
                  <a:rPr lang="en-US" noProof="0" dirty="0"/>
                  <a:t>We can then apply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𝑢𝑛</m:t>
                    </m:r>
                  </m:oMath>
                </a14:m>
                <a:r>
                  <a:rPr lang="en-US" noProof="0" dirty="0"/>
                  <a:t> separately to the system and sum all outputs</a:t>
                </a:r>
                <a:br>
                  <a:rPr lang="en-US" noProof="0" dirty="0"/>
                </a:b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noProof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𝑦𝑛</m:t>
                    </m:r>
                  </m:oMath>
                </a14:m>
                <a:endParaRPr lang="en-US" baseline="-25000" noProof="0" dirty="0"/>
              </a:p>
              <a:p>
                <a:pPr>
                  <a:buClrTx/>
                </a:pPr>
                <a:r>
                  <a:rPr lang="en-US" noProof="0" dirty="0"/>
                  <a:t>We know that any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can be expressed as an infinite sum of complex </a:t>
                </a:r>
                <a:br>
                  <a:rPr lang="en-US" noProof="0" dirty="0"/>
                </a:br>
                <a:r>
                  <a:rPr lang="en-US" noProof="0" dirty="0"/>
                  <a:t>exponentials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>
                    <a:sym typeface="Wingdings" pitchFamily="2" charset="2"/>
                  </a:rPr>
                  <a:t> See Fourier Series in Analysis III</a:t>
                </a:r>
              </a:p>
              <a:p>
                <a:pPr>
                  <a:buClrTx/>
                </a:pPr>
                <a:r>
                  <a:rPr lang="en-US" noProof="0" dirty="0">
                    <a:sym typeface="Wingdings" pitchFamily="2" charset="2"/>
                  </a:rPr>
                  <a:t>Idea: Compute the forced response to some general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𝑢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)=</m:t>
                    </m:r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. Later we can easily compute the output to any input, since it will be a linear combination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𝑒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𝑠𝑡</m:t>
                    </m:r>
                  </m:oMath>
                </a14:m>
                <a:r>
                  <a:rPr lang="en-US" noProof="0" dirty="0">
                    <a:sym typeface="Wingdings" pitchFamily="2" charset="2"/>
                  </a:rPr>
                  <a:t> terms.</a:t>
                </a:r>
                <a:endParaRPr lang="en-US" noProof="0" dirty="0"/>
              </a:p>
              <a:p>
                <a:pPr marL="0" indent="0">
                  <a:buClrTx/>
                  <a:buFont typeface="Arial" panose="020B0604020202020204" pitchFamily="34" charset="0"/>
                  <a:buNone/>
                </a:pPr>
                <a:endParaRPr lang="en-US" noProof="0" dirty="0"/>
              </a:p>
            </p:txBody>
          </p:sp>
        </mc:Choice>
        <mc:Fallback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F9D3422-00D3-EAF3-D10F-34D37E717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" y="2030195"/>
                <a:ext cx="9372053" cy="3704286"/>
              </a:xfrm>
              <a:prstGeom prst="rect">
                <a:avLst/>
              </a:prstGeom>
              <a:blipFill>
                <a:blip r:embed="rId3"/>
                <a:stretch>
                  <a:fillRect l="-541" t="-1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A67A35E4-16FC-9EA1-0E78-EB872B1EA755}"/>
              </a:ext>
            </a:extLst>
          </p:cNvPr>
          <p:cNvSpPr/>
          <p:nvPr/>
        </p:nvSpPr>
        <p:spPr>
          <a:xfrm>
            <a:off x="2493213" y="1060562"/>
            <a:ext cx="3665427" cy="667170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4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6B54B24-CAB6-779C-572E-8FF73A551409}"/>
              </a:ext>
            </a:extLst>
          </p:cNvPr>
          <p:cNvSpPr/>
          <p:nvPr/>
        </p:nvSpPr>
        <p:spPr>
          <a:xfrm>
            <a:off x="3284168" y="4246336"/>
            <a:ext cx="2122380" cy="286879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07E1EC9-2388-00AB-26AB-AC2876E0F903}"/>
              </a:ext>
            </a:extLst>
          </p:cNvPr>
          <p:cNvSpPr/>
          <p:nvPr/>
        </p:nvSpPr>
        <p:spPr>
          <a:xfrm>
            <a:off x="971549" y="4252686"/>
            <a:ext cx="2122380" cy="286879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sz="1600" noProof="0"/>
                  <a:t>with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noProof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br>
                  <a:rPr lang="en-US" sz="1600" noProof="0"/>
                </a:br>
                <a:r>
                  <a:rPr lang="en-US" sz="1600" noProof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nary>
                        <m:nary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if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𝑠𝐼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noProof="0"/>
                  <a:t> is invertible: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Sup>
                        <m:sSub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rearrange:</a:t>
                </a:r>
                <a:br>
                  <a:rPr lang="en-US" sz="1600" noProof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𝑠𝐼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 noProof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and finally:</a:t>
                </a:r>
                <a:br>
                  <a:rPr lang="en-US" sz="1600" noProof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F866B1E-FB99-F8C7-8857-B3884C4B1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506" y="506419"/>
                <a:ext cx="8646968" cy="4331650"/>
              </a:xfrm>
              <a:blipFill>
                <a:blip r:embed="rId2"/>
                <a:stretch>
                  <a:fillRect l="-293" t="-230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8548132-CF09-9B6B-A8AB-871D5DB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4" y="-171335"/>
            <a:ext cx="7886700" cy="994172"/>
          </a:xfrm>
        </p:spPr>
        <p:txBody>
          <a:bodyPr/>
          <a:lstStyle/>
          <a:p>
            <a:r>
              <a:rPr lang="en-US" noProof="0"/>
              <a:t>Forced Response: Derivation (Optional)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D30ED0-1819-1958-DCB8-52B66F6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23F02-C52D-DE49-8CFC-5EADBC39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2386CC2-F42C-A797-1380-CCF173FEFC98}"/>
              </a:ext>
            </a:extLst>
          </p:cNvPr>
          <p:cNvSpPr/>
          <p:nvPr/>
        </p:nvSpPr>
        <p:spPr>
          <a:xfrm rot="16200000">
            <a:off x="4214310" y="3545273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/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67C8698-713E-CB26-4391-501D697D9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168" y="4594585"/>
                <a:ext cx="2347117" cy="307777"/>
              </a:xfrm>
              <a:prstGeom prst="rect">
                <a:avLst/>
              </a:prstGeom>
              <a:blipFill>
                <a:blip r:embed="rId3"/>
                <a:stretch>
                  <a:fillRect l="-538" t="-4000" b="-2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A8983B8A-9FEA-E2F8-B113-BFF1D62B5DDD}"/>
              </a:ext>
            </a:extLst>
          </p:cNvPr>
          <p:cNvSpPr/>
          <p:nvPr/>
        </p:nvSpPr>
        <p:spPr>
          <a:xfrm rot="16200000">
            <a:off x="1895817" y="3493994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B3D4F1-A3EA-B7AD-B7CC-A524A316D164}"/>
              </a:ext>
            </a:extLst>
          </p:cNvPr>
          <p:cNvSpPr txBox="1"/>
          <p:nvPr/>
        </p:nvSpPr>
        <p:spPr>
          <a:xfrm>
            <a:off x="1138847" y="4539565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3"/>
                </a:solidFill>
              </a:rPr>
              <a:t>transient response</a:t>
            </a:r>
            <a:br>
              <a:rPr lang="en-US" b="1" noProof="0">
                <a:solidFill>
                  <a:schemeClr val="accent3"/>
                </a:solidFill>
              </a:rPr>
            </a:br>
            <a:r>
              <a:rPr lang="en-US" b="1" noProof="0">
                <a:solidFill>
                  <a:schemeClr val="accent3"/>
                </a:solidFill>
              </a:rPr>
              <a:t>	</a:t>
            </a:r>
            <a:r>
              <a:rPr lang="en-US" b="1" noProof="0">
                <a:solidFill>
                  <a:schemeClr val="accent3"/>
                </a:solidFill>
                <a:sym typeface="Wingdings" pitchFamily="2" charset="2"/>
              </a:rPr>
              <a:t> 0 if </a:t>
            </a:r>
            <a:r>
              <a:rPr lang="en-US" b="1" noProof="0" err="1">
                <a:solidFill>
                  <a:schemeClr val="accent3"/>
                </a:solidFill>
                <a:sym typeface="Wingdings" pitchFamily="2" charset="2"/>
              </a:rPr>
              <a:t>asy</a:t>
            </a:r>
            <a:r>
              <a:rPr lang="en-US" b="1" noProof="0">
                <a:solidFill>
                  <a:schemeClr val="accent3"/>
                </a:solidFill>
                <a:sym typeface="Wingdings" pitchFamily="2" charset="2"/>
              </a:rPr>
              <a:t> stable</a:t>
            </a:r>
            <a:endParaRPr lang="en-US" b="1" noProof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0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Reihe, Screenshot, Text, Diagramm enthält.&#10;&#10;KI-generierte Inhalte können fehlerhaft sein.">
            <a:extLst>
              <a:ext uri="{FF2B5EF4-FFF2-40B4-BE49-F238E27FC236}">
                <a16:creationId xmlns:a16="http://schemas.microsoft.com/office/drawing/2014/main" id="{CED4F39D-F31A-2CB9-AD3F-7A172152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3" y="1"/>
            <a:ext cx="4833257" cy="13616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D3216BA-DC1A-BF29-3934-0B7BF41527DE}"/>
              </a:ext>
            </a:extLst>
          </p:cNvPr>
          <p:cNvSpPr/>
          <p:nvPr/>
        </p:nvSpPr>
        <p:spPr>
          <a:xfrm>
            <a:off x="4863996" y="1701173"/>
            <a:ext cx="2095764" cy="339260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B11719-38A4-0D9C-0A7F-8FF27BE11729}"/>
              </a:ext>
            </a:extLst>
          </p:cNvPr>
          <p:cNvSpPr/>
          <p:nvPr/>
        </p:nvSpPr>
        <p:spPr>
          <a:xfrm>
            <a:off x="2559750" y="1701173"/>
            <a:ext cx="2122380" cy="33926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</p:spPr>
            <p:txBody>
              <a:bodyPr/>
              <a:lstStyle/>
              <a:p>
                <a:r>
                  <a:rPr lang="en-US" noProof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9A14350B-B06A-FDC6-6E73-60BFFD04C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8834" y="343835"/>
                <a:ext cx="7886700" cy="994172"/>
              </a:xfrm>
              <a:blipFill>
                <a:blip r:embed="rId4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89EEA-271A-70E5-6A34-9A34473B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65" y="1299071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noProof="0"/>
              <a:t>Rearranging:	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1DEFB6-56B0-B5FE-C452-5CA10BEF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56387B-A41E-C1CB-C0DF-B4C4079A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/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600" noProof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B13CA28-CC9B-029E-F602-254E7CD7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42" y="1701173"/>
                <a:ext cx="5282793" cy="339260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A81654BF-AB9D-C6BD-B575-6C951E8383F0}"/>
              </a:ext>
            </a:extLst>
          </p:cNvPr>
          <p:cNvSpPr/>
          <p:nvPr/>
        </p:nvSpPr>
        <p:spPr>
          <a:xfrm rot="16200000">
            <a:off x="3484018" y="1096065"/>
            <a:ext cx="273844" cy="212237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9B45E5-5BA7-AC07-5B94-0679A425A182}"/>
              </a:ext>
            </a:extLst>
          </p:cNvPr>
          <p:cNvSpPr txBox="1"/>
          <p:nvPr/>
        </p:nvSpPr>
        <p:spPr>
          <a:xfrm>
            <a:off x="2756076" y="2202687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3"/>
                </a:solidFill>
              </a:rPr>
              <a:t>transient response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CDB0B593-40BF-B326-9B44-F500DEDAA5A1}"/>
              </a:ext>
            </a:extLst>
          </p:cNvPr>
          <p:cNvSpPr/>
          <p:nvPr/>
        </p:nvSpPr>
        <p:spPr>
          <a:xfrm rot="16200000">
            <a:off x="5794138" y="1102304"/>
            <a:ext cx="273844" cy="2057400"/>
          </a:xfrm>
          <a:prstGeom prst="lef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/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noProof="0">
                    <a:solidFill>
                      <a:schemeClr val="accent4"/>
                    </a:solidFill>
                  </a:rPr>
                  <a:t>steady-state response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baseline="-25000" noProof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𝒔𝒔</m:t>
                    </m:r>
                  </m:oMath>
                </a14:m>
                <a:endParaRPr lang="en-US" b="1" baseline="-25000" noProof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9FC22D-2E00-DBE7-143A-021A4D3C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83" y="2151616"/>
                <a:ext cx="2347117" cy="307777"/>
              </a:xfrm>
              <a:prstGeom prst="rect">
                <a:avLst/>
              </a:prstGeom>
              <a:blipFill>
                <a:blip r:embed="rId6"/>
                <a:stretch>
                  <a:fillRect l="-538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/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𝑠𝑠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𝑠𝐼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4BDEC606-710F-2EB0-971C-21C061C71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08" y="2524472"/>
                <a:ext cx="381104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/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1600" noProof="0" dirty="0"/>
                  <a:t>Recall more </a:t>
                </a:r>
                <a:r>
                  <a:rPr lang="en-US" sz="1600" noProof="0" dirty="0" err="1"/>
                  <a:t>LinAlg</a:t>
                </a:r>
                <a:r>
                  <a:rPr lang="en-US" sz="1600" noProof="0" dirty="0"/>
                  <a:t> for 2x2 Matrix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  <m:d>
                            <m:d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sz="16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0" noProof="0" smtClean="0"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ctrlPr>
                            <a:rPr lang="en-US" sz="16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noProof="0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CD8F73EC-E6C0-119C-1B3D-34B7067AB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18596"/>
                <a:ext cx="4362028" cy="1020600"/>
              </a:xfrm>
              <a:prstGeom prst="rect">
                <a:avLst/>
              </a:prstGeom>
              <a:blipFill>
                <a:blip r:embed="rId8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6E6DEDD-8DA5-3367-D378-EB657444F1A5}"/>
              </a:ext>
            </a:extLst>
          </p:cNvPr>
          <p:cNvGrpSpPr/>
          <p:nvPr/>
        </p:nvGrpSpPr>
        <p:grpSpPr>
          <a:xfrm>
            <a:off x="3176569" y="4094956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899833E-DA66-91DF-4F82-0680A0E41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1A08E780-03ED-783D-8BE1-F743BFA2E5EE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7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/>
                  <a:t>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C360946-0335-56FB-1C7D-452D63C73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pPr marL="0" indent="0">
                  <a:buNone/>
                </a:pPr>
                <a:endParaRPr lang="en-US" noProof="0"/>
              </a:p>
              <a:p>
                <a:r>
                  <a:rPr lang="en-US" noProof="0"/>
                  <a:t>You can think of transfer function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/>
                  <a:t> as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noProof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noProof="0"/>
                  <a:t> in block diagrams</a:t>
                </a:r>
              </a:p>
              <a:p>
                <a:r>
                  <a:rPr lang="en-US" noProof="0"/>
                  <a:t>The denominator of 𝐺(𝑠) is the characteristic polynomial of the matrix 𝐴</a:t>
                </a:r>
              </a:p>
              <a:p>
                <a:r>
                  <a:rPr lang="en-US" noProof="0"/>
                  <a:t>In general, the transfer function is a rational function of the form:</a:t>
                </a:r>
              </a:p>
              <a:p>
                <a:endParaRPr lang="en-US" noProof="0"/>
              </a:p>
              <a:p>
                <a:endParaRPr lang="en-US" noProof="0"/>
              </a:p>
              <a:p>
                <a:r>
                  <a:rPr lang="en-US" b="1" noProof="0"/>
                  <a:t>Poles</a:t>
                </a:r>
                <a:r>
                  <a:rPr lang="en-US" noProof="0"/>
                  <a:t> are the roots of the </a:t>
                </a:r>
                <a:r>
                  <a:rPr lang="en-US" i="1" noProof="0"/>
                  <a:t>Denominator</a:t>
                </a:r>
                <a:r>
                  <a:rPr lang="en-US" noProof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  <a:p>
                <a:r>
                  <a:rPr lang="en-US" b="1" noProof="0"/>
                  <a:t>Zeros</a:t>
                </a:r>
                <a:r>
                  <a:rPr lang="en-US" noProof="0"/>
                  <a:t> are the roots of the </a:t>
                </a:r>
                <a:r>
                  <a:rPr lang="en-US" i="1" noProof="0"/>
                  <a:t>Nominator</a:t>
                </a:r>
                <a:r>
                  <a:rPr lang="en-US" noProof="0"/>
                  <a:t>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F826198-BD4E-C5F5-E395-54A623B79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38591"/>
                <a:ext cx="7886700" cy="3263504"/>
              </a:xfrm>
              <a:blipFill>
                <a:blip r:embed="rId4"/>
                <a:stretch>
                  <a:fillRect l="-482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0F08E-538A-5398-0BB0-1AEA356F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DF5D61-E205-FC44-45FB-5736BE72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19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81C231-62AF-A092-C075-3A3EE36651AB}"/>
              </a:ext>
            </a:extLst>
          </p:cNvPr>
          <p:cNvGrpSpPr/>
          <p:nvPr/>
        </p:nvGrpSpPr>
        <p:grpSpPr>
          <a:xfrm>
            <a:off x="628650" y="1369219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 dirty="0"/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8B8EE286-9A25-9FB7-D27D-50AEAD5C8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D72E0504-EA5D-889C-FE20-8DA6C771C4F1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/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noProof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C3A606A-67C3-7C84-E985-9056108D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13" y="3101975"/>
                <a:ext cx="4512774" cy="69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9992844-C252-9A67-1D84-81DCF19716C1}"/>
              </a:ext>
            </a:extLst>
          </p:cNvPr>
          <p:cNvCxnSpPr/>
          <p:nvPr/>
        </p:nvCxnSpPr>
        <p:spPr>
          <a:xfrm>
            <a:off x="5964378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A524015-7548-AA9B-9189-6DA1137EE49B}"/>
              </a:ext>
            </a:extLst>
          </p:cNvPr>
          <p:cNvCxnSpPr/>
          <p:nvPr/>
        </p:nvCxnSpPr>
        <p:spPr>
          <a:xfrm>
            <a:off x="7971933" y="1685139"/>
            <a:ext cx="7562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39F0AE5-58A3-084E-910C-C632F42B1CF1}"/>
              </a:ext>
            </a:extLst>
          </p:cNvPr>
          <p:cNvSpPr/>
          <p:nvPr/>
        </p:nvSpPr>
        <p:spPr>
          <a:xfrm>
            <a:off x="6720649" y="1379193"/>
            <a:ext cx="1251284" cy="6118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/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𝑢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D26FABE-251F-F084-17EF-87D22D31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419" y="1330282"/>
                <a:ext cx="1132403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/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noProof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32D130A-2698-C933-94CA-6A9B4886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284" y="1330282"/>
                <a:ext cx="1041569" cy="338554"/>
              </a:xfrm>
              <a:prstGeom prst="rect">
                <a:avLst/>
              </a:prstGeom>
              <a:blipFill>
                <a:blip r:embed="rId8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/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1800" i="1" noProof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noProof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1800" noProof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0CB5A85-25A1-7AC2-66D5-D4F6D1DBF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49" y="1492322"/>
                <a:ext cx="12512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12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713B6-1FFB-692D-EEB4-2E58DF1B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9567C-6A4A-6755-BCFD-730DA914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ETH no longer provides web hosting.</a:t>
            </a:r>
          </a:p>
          <a:p>
            <a:r>
              <a:rPr lang="en-US" noProof="0"/>
              <a:t>All my exercise class materials have been moved to GitHub Pages. </a:t>
            </a:r>
          </a:p>
          <a:p>
            <a:r>
              <a:rPr lang="en-US" noProof="0"/>
              <a:t>You can now find them under the following link:</a:t>
            </a:r>
          </a:p>
          <a:p>
            <a:pPr marL="0" indent="0">
              <a:buNone/>
            </a:pPr>
            <a:r>
              <a:rPr lang="en-US" noProof="0">
                <a:hlinkClick r:id="rId2"/>
              </a:rPr>
              <a:t>https://kissanv.github.io</a:t>
            </a:r>
            <a:endParaRPr lang="en-US" noProof="0"/>
          </a:p>
          <a:p>
            <a:pPr marL="0" indent="0">
              <a:buNone/>
            </a:pPr>
            <a:endParaRPr lang="en-US" noProof="0"/>
          </a:p>
          <a:p>
            <a:pPr marL="0" indent="0">
              <a:buNone/>
            </a:pPr>
            <a:r>
              <a:rPr lang="en-US" noProof="0"/>
              <a:t>Or you can scan the QR-Code: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998C7-873B-FAA5-C92B-88A439A3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5B3064-9047-BCD7-A6EA-9AB20D09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995995-B336-BD22-F6B4-4091DD5A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" b="576"/>
          <a:stretch/>
        </p:blipFill>
        <p:spPr>
          <a:xfrm>
            <a:off x="4016750" y="3669563"/>
            <a:ext cx="1110499" cy="10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C702-945B-E0D1-E866-95902F2B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Old Exam Problem</a:t>
            </a:r>
          </a:p>
        </p:txBody>
      </p:sp>
      <p:pic>
        <p:nvPicPr>
          <p:cNvPr id="10" name="Inhaltsplatzhalter 9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B2685308-3254-D515-3095-77C1E5FC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60" y="1268016"/>
            <a:ext cx="5422150" cy="1485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BEE4DD-55B6-2561-F159-00814C53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F43F00-1735-D5C2-B34D-8F90FADE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31C16F2-FE00-0514-1285-CB0EECE152A0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9295D648-D2D5-ED22-7561-21320E03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7F5541CD-42B2-7902-B7A5-5F1ADE8D8AD7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03F8757A-40BF-2A75-F8A0-CDDC48A91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/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: Rounded Corners 18">
                <a:extLst>
                  <a:ext uri="{FF2B5EF4-FFF2-40B4-BE49-F238E27FC236}">
                    <a16:creationId xmlns:a16="http://schemas.microsoft.com/office/drawing/2014/main" id="{0F35E2C7-F946-B5E4-C315-972BD9132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3" y="374754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/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8">
                <a:extLst>
                  <a:ext uri="{FF2B5EF4-FFF2-40B4-BE49-F238E27FC236}">
                    <a16:creationId xmlns:a16="http://schemas.microsoft.com/office/drawing/2014/main" id="{7DCE3172-97D2-D318-5283-39D845030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002156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/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=−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𝟑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448361EA-2426-047E-36B8-8B2975A74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164" y="374432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427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AEA888CE-0858-788A-D41F-CCFD2D46B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01" y="57128"/>
            <a:ext cx="1542709" cy="89239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6A2921-26AA-911A-0391-C867E9DD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Another One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435490-0DC7-8240-E9AC-77B6639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4B4D9-9CD4-F218-8AF1-0415E93B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 descr="Ein Bild, das Text, Schrift, Quittung, weiß enthält.&#10;&#10;KI-generierte Inhalte können fehlerhaft sein.">
            <a:extLst>
              <a:ext uri="{FF2B5EF4-FFF2-40B4-BE49-F238E27FC236}">
                <a16:creationId xmlns:a16="http://schemas.microsoft.com/office/drawing/2014/main" id="{553C6AB3-5321-12C4-BDCE-D37ABD38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1" b="82459"/>
          <a:stretch>
            <a:fillRect/>
          </a:stretch>
        </p:blipFill>
        <p:spPr>
          <a:xfrm>
            <a:off x="628650" y="1093926"/>
            <a:ext cx="7027513" cy="292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/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 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num>
                      <m:den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e>
                        </m:d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e>
                        </m:d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B4B25A1C-B3E5-E55A-0C14-0439274B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002157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/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3FACEE88-5801-D8D8-7546-36327B4FD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4" y="3756673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/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d>
                          <m:d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e>
                        </m:d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F2D23679-40BC-4E23-376C-D1E9F6911E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4" y="3013480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 descr="Ein Bild, das Schrift, Text, weiß, Typografie enthält.&#10;&#10;KI-generierte Inhalte können fehlerhaft sein.">
            <a:extLst>
              <a:ext uri="{FF2B5EF4-FFF2-40B4-BE49-F238E27FC236}">
                <a16:creationId xmlns:a16="http://schemas.microsoft.com/office/drawing/2014/main" id="{88F04B89-4306-3485-BE3A-D81E61FDE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9" y="1422798"/>
            <a:ext cx="3145735" cy="99417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45E484D-A80F-8385-12C9-9909D3F09B6A}"/>
              </a:ext>
            </a:extLst>
          </p:cNvPr>
          <p:cNvGrpSpPr/>
          <p:nvPr/>
        </p:nvGrpSpPr>
        <p:grpSpPr>
          <a:xfrm>
            <a:off x="6080683" y="273844"/>
            <a:ext cx="2811933" cy="672307"/>
            <a:chOff x="3200400" y="4094956"/>
            <a:chExt cx="2811933" cy="672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/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𝑎𝑑𝑗</m:t>
                            </m:r>
                            <m:d>
                              <m:d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𝑠𝐼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noProof="0" smtClean="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𝑠𝐼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noProof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9F1331BD-430D-EF43-7DD9-8EDB2B7E1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177" y="4094956"/>
                  <a:ext cx="2675156" cy="6050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: Rounded Corners 17">
              <a:extLst>
                <a:ext uri="{FF2B5EF4-FFF2-40B4-BE49-F238E27FC236}">
                  <a16:creationId xmlns:a16="http://schemas.microsoft.com/office/drawing/2014/main" id="{5D7F457A-6CA6-B272-42AD-9028606D5960}"/>
                </a:ext>
              </a:extLst>
            </p:cNvPr>
            <p:cNvSpPr/>
            <p:nvPr/>
          </p:nvSpPr>
          <p:spPr>
            <a:xfrm>
              <a:off x="3200400" y="4094956"/>
              <a:ext cx="2811933" cy="67230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/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𝟒</m:t>
                        </m:r>
                      </m:num>
                      <m:den>
                        <m:sSup>
                          <m:sSupPr>
                            <m:ctrlP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egoe UI Black" panose="020B0A02040204020203" pitchFamily="34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𝟖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egoe UI Black" panose="020B0A02040204020203" pitchFamily="34" charset="0"/>
                            <a:cs typeface="Segoe UI Semibold" panose="020B0702040204020203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b="1" noProof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B5D79CB3-86A4-0C47-277D-8CAA32687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33" y="3756672"/>
                <a:ext cx="2105841" cy="516105"/>
              </a:xfrm>
              <a:prstGeom prst="roundRect">
                <a:avLst>
                  <a:gd name="adj" fmla="val 11229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9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7D559-4679-BE3B-0CE3-E77A0399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5424"/>
            <a:ext cx="7886700" cy="994172"/>
          </a:xfrm>
        </p:spPr>
        <p:txBody>
          <a:bodyPr/>
          <a:lstStyle/>
          <a:p>
            <a:r>
              <a:rPr lang="en-US" noProof="0"/>
              <a:t>Order of a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/>
                  <a:t>From a given output plot, how can we determine the order of a system?</a:t>
                </a:r>
              </a:p>
              <a:p>
                <a:pPr>
                  <a:buFont typeface="Wingdings" pitchFamily="2" charset="2"/>
                  <a:buChar char="à"/>
                </a:pPr>
                <a:r>
                  <a:rPr lang="en-US" noProof="0">
                    <a:sym typeface="Wingdings" pitchFamily="2" charset="2"/>
                  </a:rPr>
                  <a:t>We can't but there are some points to make</a:t>
                </a:r>
              </a:p>
              <a:p>
                <a:pPr>
                  <a:buFont typeface="Wingdings" pitchFamily="2" charset="2"/>
                  <a:buChar char="à"/>
                </a:pPr>
                <a:endParaRPr lang="en-US" noProof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noProof="0">
                  <a:sym typeface="Wingdings" pitchFamily="2" charset="2"/>
                </a:endParaRPr>
              </a:p>
              <a:p>
                <a:pPr>
                  <a:buFont typeface="Wingdings" pitchFamily="2" charset="2"/>
                  <a:buChar char="à"/>
                </a:pPr>
                <a:endParaRPr lang="en-US" noProof="0">
                  <a:sym typeface="Wingdings" pitchFamily="2" charset="2"/>
                </a:endParaRPr>
              </a:p>
              <a:p>
                <a:r>
                  <a:rPr lang="en-US" noProof="0">
                    <a:sym typeface="Wingdings" pitchFamily="2" charset="2"/>
                  </a:rPr>
                  <a:t>In this plot we see oscillations in the output even though there weren't any in the input, this comes from complex EWs</a:t>
                </a:r>
              </a:p>
              <a:p>
                <a:pPr lvl="1"/>
                <a:r>
                  <a:rPr lang="en-US" noProof="0"/>
                  <a:t>always in pairs (complex conjugate)</a:t>
                </a:r>
              </a:p>
              <a:p>
                <a:pPr lvl="1"/>
                <a:r>
                  <a:rPr lang="en-US" noProof="0"/>
                  <a:t>min 2</a:t>
                </a:r>
                <a:r>
                  <a:rPr lang="en-US" baseline="30000" noProof="0"/>
                  <a:t>nd</a:t>
                </a:r>
                <a:r>
                  <a:rPr lang="en-US" noProof="0"/>
                  <a:t> order</a:t>
                </a:r>
              </a:p>
              <a:p>
                <a:pPr marL="0" indent="0">
                  <a:buNone/>
                </a:pPr>
                <a:r>
                  <a:rPr lang="en-US" noProof="0"/>
                  <a:t>order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/>
                  <a:t>number of EWs</a:t>
                </a:r>
                <a:br>
                  <a:rPr lang="en-US" noProof="0"/>
                </a:br>
                <a:r>
                  <a:rPr lang="en-US" noProof="0"/>
                  <a:t>oscillations </a:t>
                </a:r>
                <a:r>
                  <a:rPr lang="en-US" noProof="0">
                    <a:sym typeface="Wingdings" pitchFamily="2" charset="2"/>
                  </a:rPr>
                  <a:t> not 1</a:t>
                </a:r>
                <a:r>
                  <a:rPr lang="en-US" baseline="30000" noProof="0">
                    <a:sym typeface="Wingdings" pitchFamily="2" charset="2"/>
                  </a:rPr>
                  <a:t>st</a:t>
                </a:r>
                <a:r>
                  <a:rPr lang="en-US" noProof="0">
                    <a:sym typeface="Wingdings" pitchFamily="2" charset="2"/>
                  </a:rPr>
                  <a:t> order</a:t>
                </a:r>
              </a:p>
              <a:p>
                <a:pPr marL="0" indent="0">
                  <a:buNone/>
                </a:pPr>
                <a:r>
                  <a:rPr lang="en-US" noProof="0">
                    <a:sym typeface="Wingdings" pitchFamily="2" charset="2"/>
                  </a:rPr>
                  <a:t>change in curvature  not 1</a:t>
                </a:r>
                <a:r>
                  <a:rPr lang="en-US" baseline="30000" noProof="0">
                    <a:sym typeface="Wingdings" pitchFamily="2" charset="2"/>
                  </a:rPr>
                  <a:t>st</a:t>
                </a:r>
                <a:r>
                  <a:rPr lang="en-US" noProof="0">
                    <a:sym typeface="Wingdings" pitchFamily="2" charset="2"/>
                  </a:rPr>
                  <a:t> order</a:t>
                </a:r>
                <a:endParaRPr lang="en-US" noProof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1B27B7-27A4-3E7C-E77F-E0783A4F9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567"/>
                <a:ext cx="7886700" cy="3886272"/>
              </a:xfrm>
              <a:blipFill>
                <a:blip r:embed="rId2"/>
                <a:stretch>
                  <a:fillRect l="-643" t="-2280" r="-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6EF1C-A613-DC7D-344B-A300EECA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0664E8-BCC8-66A4-F169-0CB28D93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F0D24BA-EF92-5C34-FFAF-AF39706EE803}"/>
              </a:ext>
            </a:extLst>
          </p:cNvPr>
          <p:cNvGrpSpPr/>
          <p:nvPr/>
        </p:nvGrpSpPr>
        <p:grpSpPr>
          <a:xfrm>
            <a:off x="1916421" y="1556169"/>
            <a:ext cx="2225058" cy="2049596"/>
            <a:chOff x="1916421" y="1959174"/>
            <a:chExt cx="2225058" cy="2049596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7E40E48-1CC2-26A5-8009-BABCA5CB22B9}"/>
                </a:ext>
              </a:extLst>
            </p:cNvPr>
            <p:cNvGrpSpPr/>
            <p:nvPr/>
          </p:nvGrpSpPr>
          <p:grpSpPr>
            <a:xfrm>
              <a:off x="1916421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6ECAF73A-CB7F-A783-7027-409DC9E19DF2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6" name="Gerade Verbindung mit Pfeil 5">
                  <a:extLst>
                    <a:ext uri="{FF2B5EF4-FFF2-40B4-BE49-F238E27FC236}">
                      <a16:creationId xmlns:a16="http://schemas.microsoft.com/office/drawing/2014/main" id="{38143515-2843-DF77-29AE-2E0DAAAAD4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Gerade Verbindung mit Pfeil 6">
                  <a:extLst>
                    <a:ext uri="{FF2B5EF4-FFF2-40B4-BE49-F238E27FC236}">
                      <a16:creationId xmlns:a16="http://schemas.microsoft.com/office/drawing/2014/main" id="{470B0FCF-D7EE-D302-A40F-A12536D9F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 xmlns="">
                <p:sp>
                  <p:nvSpPr>
                    <p:cNvPr id="12" name="Textfeld 11">
                      <a:extLst>
                        <a:ext uri="{FF2B5EF4-FFF2-40B4-BE49-F238E27FC236}">
                          <a16:creationId xmlns:a16="http://schemas.microsoft.com/office/drawing/2014/main" id="{EB997387-8844-3DDA-A04A-E17409DF73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 xmlns="">
                <p:sp>
                  <p:nvSpPr>
                    <p:cNvPr id="13" name="Textfeld 12">
                      <a:extLst>
                        <a:ext uri="{FF2B5EF4-FFF2-40B4-BE49-F238E27FC236}">
                          <a16:creationId xmlns:a16="http://schemas.microsoft.com/office/drawing/2014/main" id="{E03656F4-6CCD-E92C-9E13-7CB3935DB0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C79AF41-B1B0-684F-B1B1-72DB29FB7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6B24EEA6-2166-47A6-01CA-ADCA8C892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Freihandform 33">
              <a:extLst>
                <a:ext uri="{FF2B5EF4-FFF2-40B4-BE49-F238E27FC236}">
                  <a16:creationId xmlns:a16="http://schemas.microsoft.com/office/drawing/2014/main" id="{34C6D891-E61B-5225-FAC6-135B83477DD3}"/>
                </a:ext>
              </a:extLst>
            </p:cNvPr>
            <p:cNvSpPr/>
            <p:nvPr/>
          </p:nvSpPr>
          <p:spPr>
            <a:xfrm>
              <a:off x="2210267" y="2208323"/>
              <a:ext cx="1121964" cy="927564"/>
            </a:xfrm>
            <a:custGeom>
              <a:avLst/>
              <a:gdLst>
                <a:gd name="connsiteX0" fmla="*/ 0 w 1121964"/>
                <a:gd name="connsiteY0" fmla="*/ 927564 h 927564"/>
                <a:gd name="connsiteX1" fmla="*/ 196344 w 1121964"/>
                <a:gd name="connsiteY1" fmla="*/ 13164 h 927564"/>
                <a:gd name="connsiteX2" fmla="*/ 381468 w 1121964"/>
                <a:gd name="connsiteY2" fmla="*/ 366583 h 927564"/>
                <a:gd name="connsiteX3" fmla="*/ 499274 w 1121964"/>
                <a:gd name="connsiteY3" fmla="*/ 86092 h 927564"/>
                <a:gd name="connsiteX4" fmla="*/ 639520 w 1121964"/>
                <a:gd name="connsiteY4" fmla="*/ 338533 h 927564"/>
                <a:gd name="connsiteX5" fmla="*/ 746106 w 1121964"/>
                <a:gd name="connsiteY5" fmla="*/ 130970 h 927564"/>
                <a:gd name="connsiteX6" fmla="*/ 886351 w 1121964"/>
                <a:gd name="connsiteY6" fmla="*/ 293655 h 927564"/>
                <a:gd name="connsiteX7" fmla="*/ 1009767 w 1121964"/>
                <a:gd name="connsiteY7" fmla="*/ 159019 h 927564"/>
                <a:gd name="connsiteX8" fmla="*/ 1121964 w 1121964"/>
                <a:gd name="connsiteY8" fmla="*/ 220727 h 92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964" h="927564">
                  <a:moveTo>
                    <a:pt x="0" y="927564"/>
                  </a:moveTo>
                  <a:cubicBezTo>
                    <a:pt x="66383" y="517112"/>
                    <a:pt x="132766" y="106661"/>
                    <a:pt x="196344" y="13164"/>
                  </a:cubicBezTo>
                  <a:cubicBezTo>
                    <a:pt x="259922" y="-80333"/>
                    <a:pt x="330980" y="354428"/>
                    <a:pt x="381468" y="366583"/>
                  </a:cubicBezTo>
                  <a:cubicBezTo>
                    <a:pt x="431956" y="378738"/>
                    <a:pt x="456265" y="90767"/>
                    <a:pt x="499274" y="86092"/>
                  </a:cubicBezTo>
                  <a:cubicBezTo>
                    <a:pt x="542283" y="81417"/>
                    <a:pt x="598381" y="331053"/>
                    <a:pt x="639520" y="338533"/>
                  </a:cubicBezTo>
                  <a:cubicBezTo>
                    <a:pt x="680659" y="346013"/>
                    <a:pt x="704968" y="138450"/>
                    <a:pt x="746106" y="130970"/>
                  </a:cubicBezTo>
                  <a:cubicBezTo>
                    <a:pt x="787244" y="123490"/>
                    <a:pt x="842408" y="288980"/>
                    <a:pt x="886351" y="293655"/>
                  </a:cubicBezTo>
                  <a:cubicBezTo>
                    <a:pt x="930294" y="298330"/>
                    <a:pt x="970498" y="171174"/>
                    <a:pt x="1009767" y="159019"/>
                  </a:cubicBezTo>
                  <a:cubicBezTo>
                    <a:pt x="1049036" y="146864"/>
                    <a:pt x="1085500" y="183795"/>
                    <a:pt x="1121964" y="220727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C18C3FAF-DEF6-E690-A910-B9E98FB6811E}"/>
                </a:ext>
              </a:extLst>
            </p:cNvPr>
            <p:cNvSpPr/>
            <p:nvPr/>
          </p:nvSpPr>
          <p:spPr>
            <a:xfrm>
              <a:off x="2199048" y="2263148"/>
              <a:ext cx="1200500" cy="883959"/>
            </a:xfrm>
            <a:custGeom>
              <a:avLst/>
              <a:gdLst>
                <a:gd name="connsiteX0" fmla="*/ 0 w 1200500"/>
                <a:gd name="connsiteY0" fmla="*/ 883959 h 883959"/>
                <a:gd name="connsiteX1" fmla="*/ 325369 w 1200500"/>
                <a:gd name="connsiteY1" fmla="*/ 31267 h 883959"/>
                <a:gd name="connsiteX2" fmla="*/ 779764 w 1200500"/>
                <a:gd name="connsiteY2" fmla="*/ 182732 h 883959"/>
                <a:gd name="connsiteX3" fmla="*/ 1200500 w 1200500"/>
                <a:gd name="connsiteY3" fmla="*/ 160292 h 88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00" h="883959">
                  <a:moveTo>
                    <a:pt x="0" y="883959"/>
                  </a:moveTo>
                  <a:cubicBezTo>
                    <a:pt x="97704" y="516048"/>
                    <a:pt x="195408" y="148138"/>
                    <a:pt x="325369" y="31267"/>
                  </a:cubicBezTo>
                  <a:cubicBezTo>
                    <a:pt x="455330" y="-85604"/>
                    <a:pt x="633909" y="161228"/>
                    <a:pt x="779764" y="182732"/>
                  </a:cubicBezTo>
                  <a:cubicBezTo>
                    <a:pt x="925619" y="204236"/>
                    <a:pt x="1063059" y="182264"/>
                    <a:pt x="1200500" y="160292"/>
                  </a:cubicBezTo>
                </a:path>
              </a:pathLst>
            </a:cu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EAC41DD-820D-549C-3362-844544B9A8A4}"/>
                </a:ext>
              </a:extLst>
            </p:cNvPr>
            <p:cNvGrpSpPr/>
            <p:nvPr/>
          </p:nvGrpSpPr>
          <p:grpSpPr>
            <a:xfrm>
              <a:off x="2215729" y="2393891"/>
              <a:ext cx="1456016" cy="1614879"/>
              <a:chOff x="2225155" y="2384465"/>
              <a:chExt cx="1456016" cy="1614879"/>
            </a:xfrm>
          </p:grpSpPr>
          <p:sp>
            <p:nvSpPr>
              <p:cNvPr id="37" name="Bogen 36">
                <a:extLst>
                  <a:ext uri="{FF2B5EF4-FFF2-40B4-BE49-F238E27FC236}">
                    <a16:creationId xmlns:a16="http://schemas.microsoft.com/office/drawing/2014/main" id="{D9F5114F-6F10-3DDC-3744-BB58DCC6F29E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4834772B-1F31-7B7E-EB15-769C91E7C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5997906-A9EE-1D75-1BC7-BBCE15324516}"/>
              </a:ext>
            </a:extLst>
          </p:cNvPr>
          <p:cNvGrpSpPr/>
          <p:nvPr/>
        </p:nvGrpSpPr>
        <p:grpSpPr>
          <a:xfrm>
            <a:off x="4675349" y="1556169"/>
            <a:ext cx="2225058" cy="2049595"/>
            <a:chOff x="4675349" y="1959174"/>
            <a:chExt cx="2225058" cy="204959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D1CA4503-1660-2C8D-95C8-9B7AA5FEBF57}"/>
                </a:ext>
              </a:extLst>
            </p:cNvPr>
            <p:cNvGrpSpPr/>
            <p:nvPr/>
          </p:nvGrpSpPr>
          <p:grpSpPr>
            <a:xfrm>
              <a:off x="4675349" y="1959174"/>
              <a:ext cx="2225058" cy="1341529"/>
              <a:chOff x="517428" y="1949774"/>
              <a:chExt cx="2225058" cy="1341529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6E83F91C-71A6-DB47-9C4D-551954CA9A6E}"/>
                  </a:ext>
                </a:extLst>
              </p:cNvPr>
              <p:cNvGrpSpPr/>
              <p:nvPr/>
            </p:nvGrpSpPr>
            <p:grpSpPr>
              <a:xfrm>
                <a:off x="538239" y="1949774"/>
                <a:ext cx="2204247" cy="1341529"/>
                <a:chOff x="538239" y="1949774"/>
                <a:chExt cx="2204247" cy="1341529"/>
              </a:xfrm>
            </p:grpSpPr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D3F7F144-2A5D-AAB2-20C7-1D446F0B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464" y="2154264"/>
                  <a:ext cx="0" cy="99372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 Verbindung mit Pfeil 30">
                  <a:extLst>
                    <a:ext uri="{FF2B5EF4-FFF2-40B4-BE49-F238E27FC236}">
                      <a16:creationId xmlns:a16="http://schemas.microsoft.com/office/drawing/2014/main" id="{AEE2D1F4-DA7B-F9EE-B8D2-BF614392D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9464" y="3137415"/>
                  <a:ext cx="168801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 xmlns=""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54CCBC13-1D13-3028-424E-05F5ABFAA1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3234" y="2983526"/>
                      <a:ext cx="309252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noProof="0"/>
                    </a:p>
                  </p:txBody>
                </p:sp>
              </mc:Choice>
              <mc:Fallback xmlns="">
                <p:sp>
                  <p:nvSpPr>
                    <p:cNvPr id="33" name="Textfeld 32">
                      <a:extLst>
                        <a:ext uri="{FF2B5EF4-FFF2-40B4-BE49-F238E27FC236}">
                          <a16:creationId xmlns:a16="http://schemas.microsoft.com/office/drawing/2014/main" id="{43B5C468-AE7B-D3FA-7606-C7C357C5C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239" y="1949774"/>
                      <a:ext cx="338426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B3BE0FDA-354D-2BDB-FD38-A0FAC7997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464" y="2425484"/>
                <a:ext cx="168801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/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88FDA194-FC45-54BF-EBA9-3E8AB5D4C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28" y="2253489"/>
                    <a:ext cx="33374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717C621E-1ED3-79A8-72EF-C1930287B8C4}"/>
                </a:ext>
              </a:extLst>
            </p:cNvPr>
            <p:cNvGrpSpPr/>
            <p:nvPr/>
          </p:nvGrpSpPr>
          <p:grpSpPr>
            <a:xfrm>
              <a:off x="4976212" y="2393890"/>
              <a:ext cx="1456016" cy="1614879"/>
              <a:chOff x="2225155" y="2384465"/>
              <a:chExt cx="1456016" cy="1614879"/>
            </a:xfrm>
          </p:grpSpPr>
          <p:sp>
            <p:nvSpPr>
              <p:cNvPr id="42" name="Bogen 41">
                <a:extLst>
                  <a:ext uri="{FF2B5EF4-FFF2-40B4-BE49-F238E27FC236}">
                    <a16:creationId xmlns:a16="http://schemas.microsoft.com/office/drawing/2014/main" id="{CA434265-A69E-241B-26BB-D70C7E4B6224}"/>
                  </a:ext>
                </a:extLst>
              </p:cNvPr>
              <p:cNvSpPr/>
              <p:nvPr/>
            </p:nvSpPr>
            <p:spPr>
              <a:xfrm rot="17499635">
                <a:off x="1915541" y="2694079"/>
                <a:ext cx="1614879" cy="995651"/>
              </a:xfrm>
              <a:prstGeom prst="arc">
                <a:avLst>
                  <a:gd name="adj1" fmla="val 15181654"/>
                  <a:gd name="adj2" fmla="val 0"/>
                </a:avLst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43" name="Gerade Verbindung 42">
                <a:extLst>
                  <a:ext uri="{FF2B5EF4-FFF2-40B4-BE49-F238E27FC236}">
                    <a16:creationId xmlns:a16="http://schemas.microsoft.com/office/drawing/2014/main" id="{B392F7A5-DD9A-32F2-EAC2-621CAC74E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7895" y="2411317"/>
                <a:ext cx="773276" cy="6597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8FF6AC37-C231-7CB5-8B1B-EB499068C228}"/>
              </a:ext>
            </a:extLst>
          </p:cNvPr>
          <p:cNvSpPr txBox="1"/>
          <p:nvPr/>
        </p:nvSpPr>
        <p:spPr>
          <a:xfrm>
            <a:off x="2409073" y="15965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5"/>
                </a:solidFill>
              </a:rPr>
              <a:t>↻</a:t>
            </a:r>
          </a:p>
          <a:p>
            <a:endParaRPr lang="en-US" b="1" noProof="0">
              <a:solidFill>
                <a:schemeClr val="accent5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EEA4DB-D086-7EEF-F299-B86E338225DF}"/>
              </a:ext>
            </a:extLst>
          </p:cNvPr>
          <p:cNvSpPr txBox="1"/>
          <p:nvPr/>
        </p:nvSpPr>
        <p:spPr>
          <a:xfrm>
            <a:off x="2844683" y="169657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>
                <a:solidFill>
                  <a:schemeClr val="accent5"/>
                </a:solidFill>
              </a:rPr>
              <a:t>↺</a:t>
            </a:r>
          </a:p>
        </p:txBody>
      </p:sp>
    </p:spTree>
    <p:extLst>
      <p:ext uri="{BB962C8B-B14F-4D97-AF65-F5344CB8AC3E}">
        <p14:creationId xmlns:p14="http://schemas.microsoft.com/office/powerpoint/2010/main" val="187353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F5E57-5FA4-18B3-BCA3-EACC8893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</a:t>
            </a:r>
          </a:p>
        </p:txBody>
      </p:sp>
      <p:pic>
        <p:nvPicPr>
          <p:cNvPr id="7" name="Inhaltsplatzhalter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D70BE4D8-7518-6604-D28E-BC8CC187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72" y="1025107"/>
            <a:ext cx="4139486" cy="364294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678687-52B0-70CA-4248-52489E7E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E28B6B-991C-92E4-DDFB-418B7C1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36D3DE-328B-D02D-5537-2BBC0657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77" y="789215"/>
            <a:ext cx="6266124" cy="45661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5825C7-8DD3-2A0A-C75C-ECBFFE28F8D9}"/>
              </a:ext>
            </a:extLst>
          </p:cNvPr>
          <p:cNvSpPr txBox="1"/>
          <p:nvPr/>
        </p:nvSpPr>
        <p:spPr>
          <a:xfrm>
            <a:off x="4147507" y="1245827"/>
            <a:ext cx="473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>
                <a:latin typeface="Segoe UI" panose="020B0502040204020203" pitchFamily="34" charset="0"/>
                <a:cs typeface="Segoe UI" panose="020B0502040204020203" pitchFamily="34" charset="0"/>
              </a:rPr>
              <a:t>Question isn't clear: mark all systems that have to be at least 2</a:t>
            </a:r>
            <a:r>
              <a:rPr lang="en-US" baseline="30000" noProof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noProof="0">
                <a:latin typeface="Segoe UI" panose="020B0502040204020203" pitchFamily="34" charset="0"/>
                <a:cs typeface="Segoe UI" panose="020B0502040204020203" pitchFamily="34" charset="0"/>
              </a:rPr>
              <a:t> order.</a:t>
            </a:r>
          </a:p>
        </p:txBody>
      </p:sp>
    </p:spTree>
    <p:extLst>
      <p:ext uri="{BB962C8B-B14F-4D97-AF65-F5344CB8AC3E}">
        <p14:creationId xmlns:p14="http://schemas.microsoft.com/office/powerpoint/2010/main" val="91351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E49F4-AB77-9CA3-81B7-AB7B8F115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Forms of TF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0CBE6-EB91-3262-8AF6-ECECF7D6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B90B05-9964-0C31-E955-0A66884C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462A3-0A8D-EE4D-0A4D-14896445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57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616D3-E05E-A046-4704-97C51811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Specific Inputs and TFs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i="1" noProof="0" dirty="0"/>
                  <a:t>Sinusoidal Input: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1" i="1" noProof="0" dirty="0"/>
              </a:p>
              <a:p>
                <a:pPr marL="0" indent="0">
                  <a:buNone/>
                </a:pPr>
                <a:r>
                  <a:rPr lang="en-US" noProof="0" dirty="0"/>
                  <a:t>output: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, 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b="1" i="1" noProof="0" dirty="0"/>
                  <a:t>Integrator: 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baseline="30000" noProof="0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endParaRPr lang="en-US" baseline="30000" noProof="0" dirty="0"/>
              </a:p>
              <a:p>
                <a:pPr marL="0" indent="0">
                  <a:buNone/>
                </a:pPr>
                <a:r>
                  <a:rPr lang="en-US" baseline="30000" noProof="0" dirty="0"/>
                  <a:t>	</a:t>
                </a:r>
              </a:p>
              <a:p>
                <a:pPr marL="0" indent="0">
                  <a:buNone/>
                </a:pPr>
                <a:r>
                  <a:rPr lang="en-US" b="1" i="1" noProof="0" dirty="0"/>
                  <a:t>Differentiator:</a:t>
                </a:r>
              </a:p>
              <a:p>
                <a:pPr marL="0" indent="0">
                  <a:buNone/>
                </a:pPr>
                <a:r>
                  <a:rPr lang="en-US" noProof="0" dirty="0"/>
                  <a:t>For an input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, the output will be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𝑠𝑒𝑠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baseline="30000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7352A2C-971C-EB15-6D7F-CE1B641B7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182" y="1324621"/>
                <a:ext cx="7886700" cy="3263504"/>
              </a:xfrm>
              <a:blipFill>
                <a:blip r:embed="rId2"/>
                <a:stretch>
                  <a:fillRect l="-482" t="-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BF48E3-FCDF-5E44-F5A8-C55CCD73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DB183D-0B38-1FCF-D134-D2C993DE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 descr="Ein Bild, das Schrift, Reihe, weiß, Diagramm enthält.&#10;&#10;KI-generierte Inhalte können fehlerhaft sein.">
            <a:extLst>
              <a:ext uri="{FF2B5EF4-FFF2-40B4-BE49-F238E27FC236}">
                <a16:creationId xmlns:a16="http://schemas.microsoft.com/office/drawing/2014/main" id="{B8B78B7F-1EC7-FE4B-4C05-09018333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00" y="3610954"/>
            <a:ext cx="3536839" cy="451786"/>
          </a:xfrm>
          <a:prstGeom prst="rect">
            <a:avLst/>
          </a:prstGeom>
        </p:spPr>
      </p:pic>
      <p:pic>
        <p:nvPicPr>
          <p:cNvPr id="16" name="Grafik 15" descr="Ein Bild, das Schrift, Reihe, Diagramm, weiß enthält.&#10;&#10;KI-generierte Inhalte können fehlerhaft sein.">
            <a:extLst>
              <a:ext uri="{FF2B5EF4-FFF2-40B4-BE49-F238E27FC236}">
                <a16:creationId xmlns:a16="http://schemas.microsoft.com/office/drawing/2014/main" id="{670A2C5A-A76E-73C8-E638-B6841910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08" y="2633784"/>
            <a:ext cx="2426029" cy="451786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6A813D-D5A2-8792-124A-0EDFDA00DCAE}"/>
              </a:ext>
            </a:extLst>
          </p:cNvPr>
          <p:cNvGrpSpPr/>
          <p:nvPr/>
        </p:nvGrpSpPr>
        <p:grpSpPr>
          <a:xfrm>
            <a:off x="6171482" y="2983535"/>
            <a:ext cx="2630336" cy="1531765"/>
            <a:chOff x="6141436" y="2740149"/>
            <a:chExt cx="2630336" cy="1531765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8C4E657-AB02-CF01-8EE3-166159ADE9CF}"/>
                </a:ext>
              </a:extLst>
            </p:cNvPr>
            <p:cNvGrpSpPr/>
            <p:nvPr/>
          </p:nvGrpSpPr>
          <p:grpSpPr>
            <a:xfrm>
              <a:off x="6141436" y="2740149"/>
              <a:ext cx="1213234" cy="685003"/>
              <a:chOff x="6376666" y="2740149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/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6B919D1D-D3CE-F8CA-E911-BB25BAAEA7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6666" y="2740149"/>
                    <a:ext cx="1126077" cy="6127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: Rounded Corners 17">
                <a:extLst>
                  <a:ext uri="{FF2B5EF4-FFF2-40B4-BE49-F238E27FC236}">
                    <a16:creationId xmlns:a16="http://schemas.microsoft.com/office/drawing/2014/main" id="{53215373-3613-AF1B-6248-19961E3BD723}"/>
                  </a:ext>
                </a:extLst>
              </p:cNvPr>
              <p:cNvSpPr/>
              <p:nvPr/>
            </p:nvSpPr>
            <p:spPr>
              <a:xfrm>
                <a:off x="6376666" y="2740149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4EB6E4E8-7E80-8D69-9680-8B979EB41C49}"/>
                </a:ext>
              </a:extLst>
            </p:cNvPr>
            <p:cNvGrpSpPr/>
            <p:nvPr/>
          </p:nvGrpSpPr>
          <p:grpSpPr>
            <a:xfrm>
              <a:off x="6141436" y="3586911"/>
              <a:ext cx="1213234" cy="685003"/>
              <a:chOff x="6376666" y="3586911"/>
              <a:chExt cx="1213234" cy="685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8A03BF9-6FAB-0784-379A-70AAE5B4B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8291" y="3744746"/>
                    <a:ext cx="110998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1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ectangle: Rounded Corners 17">
                <a:extLst>
                  <a:ext uri="{FF2B5EF4-FFF2-40B4-BE49-F238E27FC236}">
                    <a16:creationId xmlns:a16="http://schemas.microsoft.com/office/drawing/2014/main" id="{364AB99B-BFA2-A9A6-D28D-9968A5065290}"/>
                  </a:ext>
                </a:extLst>
              </p:cNvPr>
              <p:cNvSpPr/>
              <p:nvPr/>
            </p:nvSpPr>
            <p:spPr>
              <a:xfrm>
                <a:off x="6376666" y="3586911"/>
                <a:ext cx="1213234" cy="685003"/>
              </a:xfrm>
              <a:prstGeom prst="roundRect">
                <a:avLst>
                  <a:gd name="adj" fmla="val 12642"/>
                </a:avLst>
              </a:prstGeom>
              <a:noFill/>
              <a:ln w="25400"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endParaRPr lang="en-US" noProof="0">
                  <a:solidFill>
                    <a:schemeClr val="bg2">
                      <a:lumMod val="1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82E24EF-5BFD-E37B-8C32-1D5C2CD0FAD5}"/>
                </a:ext>
              </a:extLst>
            </p:cNvPr>
            <p:cNvSpPr txBox="1"/>
            <p:nvPr/>
          </p:nvSpPr>
          <p:spPr>
            <a:xfrm>
              <a:off x="7756751" y="3159971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noProof="0">
                  <a:latin typeface="Segoe UI" panose="020B0502040204020203" pitchFamily="34" charset="0"/>
                  <a:cs typeface="Segoe UI" panose="020B0502040204020203" pitchFamily="34" charset="0"/>
                </a:rPr>
                <a:t>transfer</a:t>
              </a:r>
            </a:p>
            <a:p>
              <a:r>
                <a:rPr lang="en-US" sz="1600" i="1" noProof="0">
                  <a:latin typeface="Segoe UI" panose="020B0502040204020203" pitchFamily="34" charset="0"/>
                  <a:cs typeface="Segoe UI" panose="020B0502040204020203" pitchFamily="34" charset="0"/>
                </a:rPr>
                <a:t>functions</a:t>
              </a:r>
            </a:p>
          </p:txBody>
        </p:sp>
        <p:sp>
          <p:nvSpPr>
            <p:cNvPr id="24" name="Geschweifte Klammer rechts 23">
              <a:extLst>
                <a:ext uri="{FF2B5EF4-FFF2-40B4-BE49-F238E27FC236}">
                  <a16:creationId xmlns:a16="http://schemas.microsoft.com/office/drawing/2014/main" id="{266B20B3-F929-ED51-B568-CDEC4F9ABFE9}"/>
                </a:ext>
              </a:extLst>
            </p:cNvPr>
            <p:cNvSpPr/>
            <p:nvPr/>
          </p:nvSpPr>
          <p:spPr>
            <a:xfrm>
              <a:off x="7491516" y="2899768"/>
              <a:ext cx="265235" cy="1265832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27" name="Grafik 26" descr="Ein Bild, das Reihe, Tex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2351805-290A-7441-EF24-E03723E33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076" y="222720"/>
            <a:ext cx="3782993" cy="2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8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745224-D421-5C6F-0295-765382D7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8996"/>
            <a:ext cx="7886700" cy="994172"/>
          </a:xfrm>
        </p:spPr>
        <p:txBody>
          <a:bodyPr/>
          <a:lstStyle/>
          <a:p>
            <a:r>
              <a:rPr lang="en-US" noProof="0"/>
              <a:t>Controllable Canonical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What if we now want to go from Transfer Function to a state-space model?</a:t>
                </a:r>
              </a:p>
              <a:p>
                <a:r>
                  <a:rPr lang="en-US" noProof="0" dirty="0"/>
                  <a:t>Recall that there are many different state-space models for the same system! </a:t>
                </a:r>
                <a:r>
                  <a:rPr lang="en-US" noProof="0" dirty="0">
                    <a:sym typeface="Wingdings" pitchFamily="2" charset="2"/>
                  </a:rPr>
                  <a:t> state-space model is </a:t>
                </a:r>
                <a:r>
                  <a:rPr lang="en-US" b="1" noProof="0" dirty="0">
                    <a:sym typeface="Wingdings" pitchFamily="2" charset="2"/>
                  </a:rPr>
                  <a:t>not</a:t>
                </a:r>
                <a:r>
                  <a:rPr lang="en-US" noProof="0" dirty="0">
                    <a:sym typeface="Wingdings" pitchFamily="2" charset="2"/>
                  </a:rPr>
                  <a:t> unique</a:t>
                </a:r>
              </a:p>
              <a:p>
                <a:r>
                  <a:rPr lang="en-US" noProof="0" dirty="0">
                    <a:sym typeface="Wingdings" pitchFamily="2" charset="2"/>
                  </a:rPr>
                  <a:t>Generally, we are interested in the </a:t>
                </a:r>
                <a:r>
                  <a:rPr lang="en-US" i="1" noProof="0" dirty="0">
                    <a:sym typeface="Wingdings" pitchFamily="2" charset="2"/>
                  </a:rPr>
                  <a:t>minimal realization</a:t>
                </a:r>
                <a:r>
                  <a:rPr lang="en-US" noProof="0" dirty="0">
                    <a:sym typeface="Wingdings" pitchFamily="2" charset="2"/>
                  </a:rPr>
                  <a:t> of a system</a:t>
                </a:r>
              </a:p>
              <a:p>
                <a:r>
                  <a:rPr lang="en-US" noProof="0" dirty="0"/>
                  <a:t>For a general TF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noProof="0" dirty="0"/>
                  <a:t>, one minimal realization is given by the </a:t>
                </a:r>
                <a:r>
                  <a:rPr lang="en-US" b="1" i="1" noProof="0" dirty="0"/>
                  <a:t>Controllable Canonical Form</a:t>
                </a:r>
              </a:p>
              <a:p>
                <a:endParaRPr lang="en-US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0D247D-3FEB-D007-A2E3-6B4446437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5645"/>
                <a:ext cx="7886700" cy="3263504"/>
              </a:xfrm>
              <a:blipFill>
                <a:blip r:embed="rId2"/>
                <a:stretch>
                  <a:fillRect l="-643" t="-2335" r="-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AD1510-5A6E-DA3F-60A1-873D641D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819B0E-F778-D60B-D9EE-91884D37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B90C22-0C85-92A1-28FC-EE4EFD33B710}"/>
              </a:ext>
            </a:extLst>
          </p:cNvPr>
          <p:cNvGrpSpPr/>
          <p:nvPr/>
        </p:nvGrpSpPr>
        <p:grpSpPr>
          <a:xfrm>
            <a:off x="790415" y="3282606"/>
            <a:ext cx="7214460" cy="1479188"/>
            <a:chOff x="790415" y="3282606"/>
            <a:chExt cx="7214460" cy="1479188"/>
          </a:xfrm>
        </p:grpSpPr>
        <p:pic>
          <p:nvPicPr>
            <p:cNvPr id="7" name="Grafik 6" descr="Ein Bild, das Diagramm, Reihe enthält.&#10;&#10;KI-generierte Inhalte können fehlerhaft sein.">
              <a:extLst>
                <a:ext uri="{FF2B5EF4-FFF2-40B4-BE49-F238E27FC236}">
                  <a16:creationId xmlns:a16="http://schemas.microsoft.com/office/drawing/2014/main" id="{D954DFD6-70D4-DB5E-0E3F-47BC55F4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415" y="3370881"/>
              <a:ext cx="4402010" cy="1390913"/>
            </a:xfrm>
            <a:prstGeom prst="rect">
              <a:avLst/>
            </a:prstGeom>
          </p:spPr>
        </p:pic>
        <p:pic>
          <p:nvPicPr>
            <p:cNvPr id="9" name="Grafik 8" descr="Ein Bild, das Schrift, weiß, Reihe, Text enthält.&#10;&#10;KI-generierte Inhalte können fehlerhaft sein.">
              <a:extLst>
                <a:ext uri="{FF2B5EF4-FFF2-40B4-BE49-F238E27FC236}">
                  <a16:creationId xmlns:a16="http://schemas.microsoft.com/office/drawing/2014/main" id="{6078D15A-20CA-4932-7BBA-A5C6726F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5877" y="3506393"/>
              <a:ext cx="2434824" cy="44852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EA5D6CA-DE91-D61A-6133-CF595EA53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877" y="4140009"/>
              <a:ext cx="677088" cy="322423"/>
            </a:xfrm>
            <a:prstGeom prst="rect">
              <a:avLst/>
            </a:prstGeom>
          </p:spPr>
        </p:pic>
        <p:sp>
          <p:nvSpPr>
            <p:cNvPr id="12" name="Rectangle: Rounded Corners 17">
              <a:extLst>
                <a:ext uri="{FF2B5EF4-FFF2-40B4-BE49-F238E27FC236}">
                  <a16:creationId xmlns:a16="http://schemas.microsoft.com/office/drawing/2014/main" id="{40BDD4EE-2CDE-6A37-A12D-02397F290159}"/>
                </a:ext>
              </a:extLst>
            </p:cNvPr>
            <p:cNvSpPr/>
            <p:nvPr/>
          </p:nvSpPr>
          <p:spPr>
            <a:xfrm>
              <a:off x="790415" y="3282606"/>
              <a:ext cx="7214460" cy="1479188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4" name="Rectangle: Rounded Corners 17">
                <a:extLst>
                  <a:ext uri="{FF2B5EF4-FFF2-40B4-BE49-F238E27FC236}">
                    <a16:creationId xmlns:a16="http://schemas.microsoft.com/office/drawing/2014/main" id="{DA48C1AA-2AF5-E524-78B5-455F54B80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A84C8-1E17-D66C-1F81-A71FDF21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777"/>
            <a:ext cx="7886700" cy="994172"/>
          </a:xfrm>
        </p:spPr>
        <p:txBody>
          <a:bodyPr/>
          <a:lstStyle/>
          <a:p>
            <a:r>
              <a:rPr lang="en-US" noProof="0"/>
              <a:t>Diagonal realization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/>
                  <a:t>Another way to go from transfer function to state-space model is the </a:t>
                </a:r>
                <a:r>
                  <a:rPr lang="en-US" b="1" noProof="0"/>
                  <a:t>diagonal realization</a:t>
                </a:r>
              </a:p>
              <a:p>
                <a:r>
                  <a:rPr lang="en-US" noProof="0"/>
                  <a:t>If the transfer function is written as a partial fraction expansion of the form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+⋯+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noProof="0"/>
                  <a:t>, one minimal realization is given by: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BC1FB1C-36DF-7D24-BA33-9DC0BC1145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3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D8D14-42B0-1C88-F0C8-2EE63FE0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BA2E23-313B-3E7B-EC5E-F78A1314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/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minimal realization: (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 matrices have minimal dimension (i.e. equal to the degree of the denominator of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200" i="1" noProof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2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: Rounded Corners 17">
                <a:extLst>
                  <a:ext uri="{FF2B5EF4-FFF2-40B4-BE49-F238E27FC236}">
                    <a16:creationId xmlns:a16="http://schemas.microsoft.com/office/drawing/2014/main" id="{3F3BA94F-0BA9-636E-2790-37C17F3B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10" y="28764"/>
                <a:ext cx="4775503" cy="636936"/>
              </a:xfrm>
              <a:prstGeom prst="roundRect">
                <a:avLst>
                  <a:gd name="adj" fmla="val 126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FDBAE22-C1C4-978B-3AAD-EA119B03078C}"/>
              </a:ext>
            </a:extLst>
          </p:cNvPr>
          <p:cNvGrpSpPr/>
          <p:nvPr/>
        </p:nvGrpSpPr>
        <p:grpSpPr>
          <a:xfrm>
            <a:off x="2275434" y="2821406"/>
            <a:ext cx="4011066" cy="1945857"/>
            <a:chOff x="2182266" y="2854643"/>
            <a:chExt cx="4011066" cy="1945857"/>
          </a:xfrm>
        </p:grpSpPr>
        <p:pic>
          <p:nvPicPr>
            <p:cNvPr id="8" name="Grafik 7" descr="Ein Bild, das Diagramm, Schrift, Reihe, Zahl enthält.&#10;&#10;KI-generierte Inhalte können fehlerhaft sein.">
              <a:extLst>
                <a:ext uri="{FF2B5EF4-FFF2-40B4-BE49-F238E27FC236}">
                  <a16:creationId xmlns:a16="http://schemas.microsoft.com/office/drawing/2014/main" id="{E657EAA8-A2BC-48AF-02E6-DAF3C070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762" y="2893349"/>
              <a:ext cx="3773288" cy="1907151"/>
            </a:xfrm>
            <a:prstGeom prst="rect">
              <a:avLst/>
            </a:prstGeom>
          </p:spPr>
        </p:pic>
        <p:sp>
          <p:nvSpPr>
            <p:cNvPr id="7" name="Rectangle: Rounded Corners 17">
              <a:extLst>
                <a:ext uri="{FF2B5EF4-FFF2-40B4-BE49-F238E27FC236}">
                  <a16:creationId xmlns:a16="http://schemas.microsoft.com/office/drawing/2014/main" id="{1CE820BD-7B7A-30F1-D190-CACED99639D8}"/>
                </a:ext>
              </a:extLst>
            </p:cNvPr>
            <p:cNvSpPr/>
            <p:nvPr/>
          </p:nvSpPr>
          <p:spPr>
            <a:xfrm>
              <a:off x="2182266" y="2854643"/>
              <a:ext cx="4011066" cy="1945857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618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561336C-931E-420D-8AA6-B5FB3040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624"/>
          <a:stretch>
            <a:fillRect/>
          </a:stretch>
        </p:blipFill>
        <p:spPr>
          <a:xfrm>
            <a:off x="4545962" y="97222"/>
            <a:ext cx="4598039" cy="1339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715684-23CF-6E5A-C469-5ECEB226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5" y="227735"/>
            <a:ext cx="7886700" cy="994172"/>
          </a:xfrm>
        </p:spPr>
        <p:txBody>
          <a:bodyPr/>
          <a:lstStyle/>
          <a:p>
            <a:r>
              <a:rPr lang="en-US" noProof="0"/>
              <a:t>Quiz (Old Exam HS22)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336E238-A8CD-9D01-2B11-5DDD89FDE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506" y="1019462"/>
            <a:ext cx="5750731" cy="175630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689FCC-2B42-8134-C74E-71D9BBDA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520EA-076E-0322-6D60-ACECF525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/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C9B71C59-79F9-75BC-3F0C-82670939D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/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021BA77A-AAE8-CC10-0D7F-EC08895EF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15628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/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den>
                        </m:f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−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den>
                        </m:f>
                      </m:num>
                      <m:den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𝟒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𝟔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e>
                        </m:d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1" name="Rectangle: Rounded Corners 18">
                <a:extLst>
                  <a:ext uri="{FF2B5EF4-FFF2-40B4-BE49-F238E27FC236}">
                    <a16:creationId xmlns:a16="http://schemas.microsoft.com/office/drawing/2014/main" id="{D18D9117-1E85-2401-CA9A-FEEFFF9B3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047977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/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6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14:m>
                  <m:oMath xmlns:m="http://schemas.openxmlformats.org/officeDocument/2006/math">
                    <m:r>
                      <a:rPr lang="en-US" sz="16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𝑮</m:t>
                    </m:r>
                    <m:d>
                      <m:d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dPr>
                      <m:e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</m:e>
                    </m:d>
                    <m:r>
                      <a:rPr lang="en-US" sz="1600" b="1" i="1" noProof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egoe UI Semibold" panose="020B07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</m:ctrlPr>
                      </m:fPr>
                      <m:num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𝒔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−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1600" b="1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Segoe UI Semibold" panose="020B0702040204020203" pitchFamily="34" charset="0"/>
                                  </a:rPr>
                                  <m:t>𝟑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𝟓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𝟏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.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𝟓</m:t>
                        </m:r>
                        <m:sSup>
                          <m:sSupPr>
                            <m:ctrlP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1600" b="1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egoe UI Semibold" panose="020B0702040204020203" pitchFamily="34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+</m:t>
                        </m:r>
                        <m:r>
                          <a:rPr lang="en-US" sz="1600" b="1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egoe UI Semibold" panose="020B0702040204020203" pitchFamily="34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1600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: Rounded Corners 18">
                <a:extLst>
                  <a:ext uri="{FF2B5EF4-FFF2-40B4-BE49-F238E27FC236}">
                    <a16:creationId xmlns:a16="http://schemas.microsoft.com/office/drawing/2014/main" id="{0979426A-D4B8-1CF7-6197-7B7FD74DB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75" y="3899612"/>
                <a:ext cx="3086100" cy="745752"/>
              </a:xfrm>
              <a:prstGeom prst="roundRect">
                <a:avLst>
                  <a:gd name="adj" fmla="val 11229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4901DA-10C9-165F-9DFF-C2C41F9B85AA}"/>
              </a:ext>
            </a:extLst>
          </p:cNvPr>
          <p:cNvGrpSpPr/>
          <p:nvPr/>
        </p:nvGrpSpPr>
        <p:grpSpPr>
          <a:xfrm>
            <a:off x="5006275" y="1634325"/>
            <a:ext cx="4572000" cy="561116"/>
            <a:chOff x="5006275" y="2007651"/>
            <a:chExt cx="4572000" cy="5611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3211F91B-8603-CCBC-F60C-5EA964A6B3B1}"/>
                    </a:ext>
                  </a:extLst>
                </p:cNvPr>
                <p:cNvSpPr txBox="1"/>
                <p:nvPr/>
              </p:nvSpPr>
              <p:spPr>
                <a:xfrm>
                  <a:off x="5006275" y="2007651"/>
                  <a:ext cx="4572000" cy="5611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3211F91B-8603-CCBC-F60C-5EA964A6B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275" y="2007651"/>
                  <a:ext cx="4572000" cy="561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17">
              <a:extLst>
                <a:ext uri="{FF2B5EF4-FFF2-40B4-BE49-F238E27FC236}">
                  <a16:creationId xmlns:a16="http://schemas.microsoft.com/office/drawing/2014/main" id="{40A80837-D6C8-7CA2-FCBE-63096A4B4255}"/>
                </a:ext>
              </a:extLst>
            </p:cNvPr>
            <p:cNvSpPr/>
            <p:nvPr/>
          </p:nvSpPr>
          <p:spPr>
            <a:xfrm>
              <a:off x="5564804" y="2007651"/>
              <a:ext cx="3430039" cy="561116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9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04357-395B-9793-804C-9B51D003A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Laplace Transform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AA4A5D-2AFA-1585-555A-E69DCE95F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87AE6-057E-871E-D3F2-62CAB94F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5B7B9-E099-ECFB-E496-11FB4C4E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29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4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1110B-6CB5-5994-04AE-824730E5F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Recap Last week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3CD8-E8F2-3C33-7DB9-8804A5B9A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010242-2D10-B3FC-938D-3ADDCFE1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E08D1C-18D4-1751-941C-81AF9A2B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1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6474F-B9E2-7977-6D2A-D7071C56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0299"/>
            <a:ext cx="7886700" cy="994172"/>
          </a:xfrm>
        </p:spPr>
        <p:txBody>
          <a:bodyPr/>
          <a:lstStyle/>
          <a:p>
            <a:r>
              <a:rPr lang="en-US" noProof="0"/>
              <a:t>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</p:spPr>
            <p:txBody>
              <a:bodyPr/>
              <a:lstStyle/>
              <a:p>
                <a:r>
                  <a:rPr lang="en-US" noProof="0"/>
                  <a:t>Time response: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i="1" noProof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𝐷𝑢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noProof="0"/>
              </a:p>
              <a:p>
                <a:pPr marL="0" indent="0">
                  <a:buNone/>
                </a:pPr>
                <a:r>
                  <a:rPr lang="en-US" noProof="0"/>
                  <a:t>The convolution integral is difficult to compute</a:t>
                </a:r>
              </a:p>
              <a:p>
                <a:r>
                  <a:rPr lang="en-US" noProof="0"/>
                  <a:t>Idea: Use Laplace-Space to describe I/O relation easier:</a:t>
                </a:r>
              </a:p>
              <a:p>
                <a:pPr marL="0" indent="0">
                  <a:buNone/>
                </a:pPr>
                <a:endParaRPr lang="en-US" sz="200" i="1" noProof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0" noProof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pPr marL="2743200" lvl="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endParaRPr lang="en-US" noProof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0E9AAE0-5BDF-AD77-7713-CF0A8DF7C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90374"/>
                <a:ext cx="7886700" cy="1813511"/>
              </a:xfrm>
              <a:blipFill>
                <a:blip r:embed="rId2"/>
                <a:stretch>
                  <a:fillRect l="-643" t="-2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46DE5D-B29B-2ED2-388F-C17E240E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BC486A-125B-CDAA-74BF-F118610C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30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8C3E9C7-9D1D-5C3E-E7A1-031875BCA075}"/>
              </a:ext>
            </a:extLst>
          </p:cNvPr>
          <p:cNvGrpSpPr/>
          <p:nvPr/>
        </p:nvGrpSpPr>
        <p:grpSpPr>
          <a:xfrm>
            <a:off x="1915363" y="2432453"/>
            <a:ext cx="5439559" cy="974558"/>
            <a:chOff x="1907050" y="2425976"/>
            <a:chExt cx="5439559" cy="97455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17FB323-3842-F191-2D0C-B5B40CAF0D2B}"/>
                </a:ext>
              </a:extLst>
            </p:cNvPr>
            <p:cNvSpPr txBox="1"/>
            <p:nvPr/>
          </p:nvSpPr>
          <p:spPr>
            <a:xfrm>
              <a:off x="5142307" y="2425976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(time domain)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7EEAE7B-AEE5-B8B4-D1A0-F461EDFBD407}"/>
                </a:ext>
              </a:extLst>
            </p:cNvPr>
            <p:cNvSpPr txBox="1"/>
            <p:nvPr/>
          </p:nvSpPr>
          <p:spPr>
            <a:xfrm>
              <a:off x="5142307" y="2689116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(s-domain)</a:t>
              </a:r>
            </a:p>
          </p:txBody>
        </p:sp>
        <p:cxnSp>
          <p:nvCxnSpPr>
            <p:cNvPr id="9" name="Gekrümmte Verbindung 8">
              <a:extLst>
                <a:ext uri="{FF2B5EF4-FFF2-40B4-BE49-F238E27FC236}">
                  <a16:creationId xmlns:a16="http://schemas.microsoft.com/office/drawing/2014/main" id="{30A62224-3DB6-7C28-A51D-F7923CB34A35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 flipH="1">
              <a:off x="6186183" y="2579865"/>
              <a:ext cx="253274" cy="263140"/>
            </a:xfrm>
            <a:prstGeom prst="curvedConnector3">
              <a:avLst>
                <a:gd name="adj1" fmla="val -90258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/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2000" i="1" noProof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70BA052F-3AD5-1344-7651-F6BC3D03A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104" y="2478913"/>
                  <a:ext cx="67050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83A29D6-E865-E340-392C-BDFF8058DDCB}"/>
                </a:ext>
              </a:extLst>
            </p:cNvPr>
            <p:cNvSpPr txBox="1"/>
            <p:nvPr/>
          </p:nvSpPr>
          <p:spPr>
            <a:xfrm>
              <a:off x="3607573" y="307889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Transfer Function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81369176-B532-E666-D9F9-7ADC0C2A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7770" y="2917317"/>
              <a:ext cx="288098" cy="15388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A18E5DE-612D-D0B9-7C76-0ED186C364E6}"/>
                </a:ext>
              </a:extLst>
            </p:cNvPr>
            <p:cNvSpPr txBox="1"/>
            <p:nvPr/>
          </p:nvSpPr>
          <p:spPr>
            <a:xfrm>
              <a:off x="1907050" y="3033909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Output in s-domain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DD9C7B0-F582-BE57-48FC-B109EF7DF307}"/>
                </a:ext>
              </a:extLst>
            </p:cNvPr>
            <p:cNvSpPr txBox="1"/>
            <p:nvPr/>
          </p:nvSpPr>
          <p:spPr>
            <a:xfrm>
              <a:off x="5123147" y="3123535"/>
              <a:ext cx="1628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noProof="0">
                  <a:solidFill>
                    <a:schemeClr val="bg2">
                      <a:lumMod val="75000"/>
                    </a:schemeClr>
                  </a:solidFill>
                </a:rPr>
                <a:t>Input in s-domain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478BA5B-95B3-24E2-C7C1-7CFED306158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4928992" y="3071206"/>
              <a:ext cx="194155" cy="19082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F19A952A-EB41-72EB-709E-BC3B10659865}"/>
              </a:ext>
            </a:extLst>
          </p:cNvPr>
          <p:cNvSpPr/>
          <p:nvPr/>
        </p:nvSpPr>
        <p:spPr>
          <a:xfrm rot="16200000">
            <a:off x="4388088" y="2877811"/>
            <a:ext cx="153888" cy="399742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/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We can lastly take the inverse Laplace Transform of </a:t>
                </a:r>
                <a14:m>
                  <m:oMath xmlns:m="http://schemas.openxmlformats.org/officeDocument/2006/math"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  <m:r>
                      <a:rPr lang="en-US" sz="1800" i="1" noProof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, to get the time response in the time domain</a:t>
                </a:r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Video recommendation for visual interpretation of Laplace Transform: </a:t>
                </a:r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  <a:hlinkClick r:id="rId4"/>
                  </a:rPr>
                  <a:t>https://www.youtube.com/watch?v=n2y7n6jw5d0</a:t>
                </a:r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175E0C52-EFA0-9262-164D-17E7F71C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44381"/>
                <a:ext cx="8323249" cy="1477328"/>
              </a:xfrm>
              <a:prstGeom prst="rect">
                <a:avLst/>
              </a:prstGeom>
              <a:blipFill>
                <a:blip r:embed="rId5"/>
                <a:stretch>
                  <a:fillRect l="-457" t="-1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0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noProof="0" dirty="0"/>
                  <a:t>Derivation of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A3EA9F2-9706-4263-8C5F-C0095E299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</p:spPr>
            <p:txBody>
              <a:bodyPr/>
              <a:lstStyle/>
              <a:p>
                <a:r>
                  <a:rPr lang="en-US" noProof="0" dirty="0"/>
                  <a:t>Use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begChr m:val="{"/>
                        <m:endChr m:val="}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E3151D-AE33-05C0-D193-C98B629CE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10386"/>
                <a:ext cx="7886700" cy="3263504"/>
              </a:xfr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0F374F-2AAA-3245-C472-7DA6885D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F3BDA0-13B9-A059-B75F-F4C52AB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31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/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ar-AE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1800" i="1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de-CH" sz="180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𝐷𝑢</m:t>
                      </m:r>
                    </m:oMath>
                  </m:oMathPara>
                </a14:m>
                <a:endParaRPr lang="de-CH" sz="180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21888D8-12DF-A4CC-93BE-F6741D0C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086" y="1786157"/>
                <a:ext cx="1623137" cy="646331"/>
              </a:xfrm>
              <a:prstGeom prst="rect">
                <a:avLst/>
              </a:prstGeom>
              <a:blipFill>
                <a:blip r:embed="rId4"/>
                <a:stretch>
                  <a:fillRect l="-775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DB97E3-E25B-773F-CA37-0B7A9C6CF8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234223" y="2105981"/>
            <a:ext cx="1085786" cy="334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/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800" i="1" noProof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40FE37F-A3DC-2A56-7CDD-73FCF492C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418" y="1736649"/>
                <a:ext cx="62478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29A4BC5-24B4-311A-3597-D9789CFAF71E}"/>
              </a:ext>
            </a:extLst>
          </p:cNvPr>
          <p:cNvSpPr txBox="1"/>
          <p:nvPr/>
        </p:nvSpPr>
        <p:spPr>
          <a:xfrm>
            <a:off x="3228004" y="2132405"/>
            <a:ext cx="126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</a:t>
            </a:r>
          </a:p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system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10FF2FB-434D-76AD-8899-DD16EB208ABB}"/>
              </a:ext>
            </a:extLst>
          </p:cNvPr>
          <p:cNvGrpSpPr/>
          <p:nvPr/>
        </p:nvGrpSpPr>
        <p:grpSpPr>
          <a:xfrm>
            <a:off x="4022204" y="1786157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endParaRPr lang="en-US" sz="1800" i="1" noProof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3EE043A7-AC10-413C-91EB-E2CEE893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CAA849EA-6EF4-7A3F-7321-9661DC13DDB7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DF24A0EC-C70F-098A-3443-2BC40869A6A1}"/>
              </a:ext>
            </a:extLst>
          </p:cNvPr>
          <p:cNvSpPr/>
          <p:nvPr/>
        </p:nvSpPr>
        <p:spPr>
          <a:xfrm>
            <a:off x="1528770" y="1786157"/>
            <a:ext cx="148046" cy="69583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0DE3577-0DCF-8FCF-8AC1-5B8011B30917}"/>
              </a:ext>
            </a:extLst>
          </p:cNvPr>
          <p:cNvCxnSpPr>
            <a:cxnSpLocks/>
          </p:cNvCxnSpPr>
          <p:nvPr/>
        </p:nvCxnSpPr>
        <p:spPr>
          <a:xfrm>
            <a:off x="5850464" y="2594070"/>
            <a:ext cx="0" cy="6630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FE6F541-BF74-88E4-DCE6-EB7F7644653B}"/>
              </a:ext>
            </a:extLst>
          </p:cNvPr>
          <p:cNvSpPr txBox="1"/>
          <p:nvPr/>
        </p:nvSpPr>
        <p:spPr>
          <a:xfrm>
            <a:off x="5929232" y="268987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solve for X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40A0B6A-9FEA-89D7-9946-DCDAAC8E1700}"/>
              </a:ext>
            </a:extLst>
          </p:cNvPr>
          <p:cNvGrpSpPr/>
          <p:nvPr/>
        </p:nvGrpSpPr>
        <p:grpSpPr>
          <a:xfrm>
            <a:off x="4148478" y="3228455"/>
            <a:ext cx="3814057" cy="952062"/>
            <a:chOff x="4200488" y="1897323"/>
            <a:chExt cx="3814057" cy="952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/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𝑠𝑋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𝐶𝑋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𝐷𝑈</m:t>
                        </m:r>
                        <m:d>
                          <m:d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sz="1800" i="1" noProof="0">
                    <a:latin typeface="Cambria Math" panose="02040503050406030204" pitchFamily="18" charset="0"/>
                  </a:endParaRPr>
                </a:p>
                <a:p>
                  <a:endParaRPr lang="en-US" sz="1800" i="1" noProof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F452920-4670-DF8B-4B5E-1118A9439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488" y="1926055"/>
                  <a:ext cx="3814057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Geschweifte Klammer links 25">
              <a:extLst>
                <a:ext uri="{FF2B5EF4-FFF2-40B4-BE49-F238E27FC236}">
                  <a16:creationId xmlns:a16="http://schemas.microsoft.com/office/drawing/2014/main" id="{B4D2747F-9C2C-D6C1-CFB3-8595542FE72B}"/>
                </a:ext>
              </a:extLst>
            </p:cNvPr>
            <p:cNvSpPr/>
            <p:nvPr/>
          </p:nvSpPr>
          <p:spPr>
            <a:xfrm>
              <a:off x="4707904" y="1897323"/>
              <a:ext cx="148046" cy="695839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cxnSp>
        <p:nvCxnSpPr>
          <p:cNvPr id="27" name="Gekrümmte Verbindung 26">
            <a:extLst>
              <a:ext uri="{FF2B5EF4-FFF2-40B4-BE49-F238E27FC236}">
                <a16:creationId xmlns:a16="http://schemas.microsoft.com/office/drawing/2014/main" id="{00131410-67FD-EEF4-E63A-0986366F280A}"/>
              </a:ext>
            </a:extLst>
          </p:cNvPr>
          <p:cNvCxnSpPr>
            <a:cxnSpLocks/>
          </p:cNvCxnSpPr>
          <p:nvPr/>
        </p:nvCxnSpPr>
        <p:spPr>
          <a:xfrm>
            <a:off x="7333609" y="3448828"/>
            <a:ext cx="432811" cy="255092"/>
          </a:xfrm>
          <a:prstGeom prst="curvedConnector3">
            <a:avLst>
              <a:gd name="adj1" fmla="val 15281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8ED1D920-26B9-0237-1AA8-440A4B912E02}"/>
              </a:ext>
            </a:extLst>
          </p:cNvPr>
          <p:cNvSpPr txBox="1"/>
          <p:nvPr/>
        </p:nvSpPr>
        <p:spPr>
          <a:xfrm>
            <a:off x="8095305" y="3426921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chemeClr val="bg2">
                    <a:lumMod val="75000"/>
                  </a:schemeClr>
                </a:solidFill>
              </a:rPr>
              <a:t>plug in Y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BFE2BD4-7501-765B-02FE-837B8B38E9A2}"/>
              </a:ext>
            </a:extLst>
          </p:cNvPr>
          <p:cNvCxnSpPr>
            <a:cxnSpLocks/>
          </p:cNvCxnSpPr>
          <p:nvPr/>
        </p:nvCxnSpPr>
        <p:spPr>
          <a:xfrm flipH="1">
            <a:off x="3809747" y="3572704"/>
            <a:ext cx="665009" cy="367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/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𝑠𝐼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2B3BAAA-799E-F2A2-BBB4-2D722138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" y="3267203"/>
                <a:ext cx="3258328" cy="611001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03EA8195-AC92-0582-6B35-E2DCEC387567}"/>
              </a:ext>
            </a:extLst>
          </p:cNvPr>
          <p:cNvSpPr/>
          <p:nvPr/>
        </p:nvSpPr>
        <p:spPr>
          <a:xfrm>
            <a:off x="391886" y="3228455"/>
            <a:ext cx="3317925" cy="69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AE9D3A8-30AA-E9DC-4267-56194F36834F}"/>
              </a:ext>
            </a:extLst>
          </p:cNvPr>
          <p:cNvSpPr txBox="1"/>
          <p:nvPr/>
        </p:nvSpPr>
        <p:spPr>
          <a:xfrm>
            <a:off x="313119" y="289068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 Function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81C3E40-AAC3-0A11-8C51-24B75072573D}"/>
              </a:ext>
            </a:extLst>
          </p:cNvPr>
          <p:cNvSpPr txBox="1"/>
          <p:nvPr/>
        </p:nvSpPr>
        <p:spPr>
          <a:xfrm>
            <a:off x="313934" y="4311368"/>
            <a:ext cx="766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noProof="0">
                <a:solidFill>
                  <a:srgbClr val="FF0000"/>
                </a:solidFill>
                <a:sym typeface="Wingdings" pitchFamily="2" charset="2"/>
              </a:rPr>
              <a:t> instead of solving an ODE we have a function we can directly compute</a:t>
            </a:r>
            <a:endParaRPr lang="en-US" sz="1800" noProof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45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7AAE7-CCF1-B941-8267-F7886CEA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Laplace Table</a:t>
            </a:r>
          </a:p>
        </p:txBody>
      </p:sp>
      <p:pic>
        <p:nvPicPr>
          <p:cNvPr id="7" name="Inhaltsplatzhalter 6" descr="Ein Bild, das Text, Quittung, Karte Menü, Algebra enthält.&#10;&#10;KI-generierte Inhalte können fehlerhaft sein.">
            <a:extLst>
              <a:ext uri="{FF2B5EF4-FFF2-40B4-BE49-F238E27FC236}">
                <a16:creationId xmlns:a16="http://schemas.microsoft.com/office/drawing/2014/main" id="{6571F635-9B56-D5C7-1B50-F376F4D2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099" y="1611424"/>
            <a:ext cx="5953369" cy="294635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320E89-D29F-1280-BB6B-59C9E766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D9519-79C7-2249-A48A-69DA6F4F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32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523243-7469-108D-AE9B-0FF9A32B124D}"/>
              </a:ext>
            </a:extLst>
          </p:cNvPr>
          <p:cNvSpPr/>
          <p:nvPr/>
        </p:nvSpPr>
        <p:spPr>
          <a:xfrm>
            <a:off x="5565913" y="2922104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777417-35CE-3454-BB26-C56A4FE07CCE}"/>
              </a:ext>
            </a:extLst>
          </p:cNvPr>
          <p:cNvSpPr/>
          <p:nvPr/>
        </p:nvSpPr>
        <p:spPr>
          <a:xfrm>
            <a:off x="5565913" y="2362773"/>
            <a:ext cx="1920737" cy="27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E4C04F-FB7F-EDE5-3F62-FDED50EA1095}"/>
              </a:ext>
            </a:extLst>
          </p:cNvPr>
          <p:cNvSpPr txBox="1"/>
          <p:nvPr/>
        </p:nvSpPr>
        <p:spPr>
          <a:xfrm>
            <a:off x="628651" y="1108113"/>
            <a:ext cx="8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For more complicated functions, we can instead of solving the integral, use the Laplace table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12338B6-BF95-174D-33FE-D0DD47CE6F50}"/>
              </a:ext>
            </a:extLst>
          </p:cNvPr>
          <p:cNvCxnSpPr>
            <a:cxnSpLocks/>
          </p:cNvCxnSpPr>
          <p:nvPr/>
        </p:nvCxnSpPr>
        <p:spPr>
          <a:xfrm flipH="1" flipV="1">
            <a:off x="7361553" y="2571750"/>
            <a:ext cx="512172" cy="272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B800AA-D3C8-FB51-A6AB-E569D2E66185}"/>
              </a:ext>
            </a:extLst>
          </p:cNvPr>
          <p:cNvCxnSpPr>
            <a:cxnSpLocks/>
          </p:cNvCxnSpPr>
          <p:nvPr/>
        </p:nvCxnSpPr>
        <p:spPr>
          <a:xfrm flipH="1">
            <a:off x="7361553" y="2843420"/>
            <a:ext cx="512172" cy="28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95BE7A9-16B6-5391-185A-EAC2F8B616A8}"/>
              </a:ext>
            </a:extLst>
          </p:cNvPr>
          <p:cNvSpPr txBox="1"/>
          <p:nvPr/>
        </p:nvSpPr>
        <p:spPr>
          <a:xfrm>
            <a:off x="7808265" y="262293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2nd order system </a:t>
            </a:r>
            <a:b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noProof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oscillations</a:t>
            </a:r>
            <a:endParaRPr lang="en-US" sz="1200" noProof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686BD-3580-DA3F-5093-541A8AC4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We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looked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at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following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points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DE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today</a:t>
                </a:r>
                <a:r>
                  <a:rPr lang="de-DE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lang="en-US" noProof="0" dirty="0"/>
              </a:p>
              <a:p>
                <a:r>
                  <a:rPr lang="de-CH" dirty="0" err="1"/>
                  <a:t>How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forced</a:t>
                </a:r>
                <a:r>
                  <a:rPr lang="de-CH" dirty="0"/>
                  <a:t> </a:t>
                </a:r>
                <a:r>
                  <a:rPr lang="de-CH" dirty="0" err="1"/>
                  <a:t>response</a:t>
                </a:r>
                <a:r>
                  <a:rPr lang="de-CH" dirty="0"/>
                  <a:t> </a:t>
                </a:r>
                <a:r>
                  <a:rPr lang="de-CH" dirty="0" err="1"/>
                  <a:t>without</a:t>
                </a:r>
                <a:r>
                  <a:rPr lang="de-CH" dirty="0"/>
                  <a:t> </a:t>
                </a:r>
                <a:r>
                  <a:rPr lang="de-CH" dirty="0" err="1"/>
                  <a:t>directly</a:t>
                </a:r>
                <a:r>
                  <a:rPr lang="de-CH" dirty="0"/>
                  <a:t> </a:t>
                </a:r>
                <a:r>
                  <a:rPr lang="de-CH" dirty="0" err="1"/>
                  <a:t>solving</a:t>
                </a:r>
                <a:r>
                  <a:rPr lang="de-CH" dirty="0"/>
                  <a:t> </a:t>
                </a:r>
                <a:r>
                  <a:rPr lang="de-CH" dirty="0" err="1"/>
                  <a:t>integrals</a:t>
                </a:r>
                <a:endParaRPr lang="de-CH" dirty="0"/>
              </a:p>
              <a:p>
                <a:pPr lvl="1"/>
                <a:r>
                  <a:rPr lang="de-CH" sz="1600" dirty="0" err="1"/>
                  <a:t>Using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CH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CH" sz="1600" i="1" dirty="0" err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since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any</a:t>
                </a:r>
                <a:r>
                  <a:rPr lang="de-CH" sz="1600" dirty="0"/>
                  <a:t> </a:t>
                </a:r>
                <a:r>
                  <a:rPr lang="de-CH" sz="1600" dirty="0" err="1"/>
                  <a:t>signal</a:t>
                </a:r>
                <a:r>
                  <a:rPr lang="de-CH" sz="1600" dirty="0"/>
                  <a:t> </a:t>
                </a:r>
                <a:r>
                  <a:rPr lang="de-CH" sz="1600" dirty="0" err="1"/>
                  <a:t>can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be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expressed</a:t>
                </a:r>
                <a:r>
                  <a:rPr lang="de-CH" sz="1600" dirty="0"/>
                  <a:t> </a:t>
                </a:r>
                <a:r>
                  <a:rPr lang="de-CH" sz="1600" dirty="0" err="1"/>
                  <a:t>as</a:t>
                </a:r>
                <a:r>
                  <a:rPr lang="de-CH" sz="1600" dirty="0"/>
                  <a:t> a linear </a:t>
                </a:r>
                <a:r>
                  <a:rPr lang="de-CH" sz="1600" dirty="0" err="1"/>
                  <a:t>combination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of</a:t>
                </a:r>
                <a:r>
                  <a:rPr lang="de-CH" sz="1600" dirty="0"/>
                  <a:t> such </a:t>
                </a:r>
                <a:r>
                  <a:rPr lang="de-CH" sz="1600" dirty="0" err="1"/>
                  <a:t>exponentials</a:t>
                </a:r>
                <a:endParaRPr lang="de-CH" sz="1600" dirty="0"/>
              </a:p>
              <a:p>
                <a:pPr lvl="1"/>
                <a:r>
                  <a:rPr lang="de-CH" sz="1600" dirty="0" err="1"/>
                  <a:t>Deriving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the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transfer</a:t>
                </a:r>
                <a:r>
                  <a:rPr lang="de-CH" sz="1600" dirty="0"/>
                  <a:t> </a:t>
                </a:r>
                <a:r>
                  <a:rPr lang="de-CH" sz="1600" dirty="0" err="1"/>
                  <a:t>function</a:t>
                </a:r>
                <a:r>
                  <a:rPr lang="de-CH" sz="1600" dirty="0"/>
                  <a:t> 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600" dirty="0"/>
                  <a:t>, </a:t>
                </a:r>
                <a:r>
                  <a:rPr lang="de-CH" sz="1600" dirty="0" err="1"/>
                  <a:t>which</a:t>
                </a:r>
                <a:r>
                  <a:rPr lang="de-CH" sz="1600" dirty="0"/>
                  <a:t> </a:t>
                </a:r>
                <a:r>
                  <a:rPr lang="de-CH" sz="1600" dirty="0" err="1"/>
                  <a:t>maps</a:t>
                </a:r>
                <a:r>
                  <a:rPr lang="de-CH" sz="1600" dirty="0"/>
                  <a:t> </a:t>
                </a:r>
                <a:r>
                  <a:rPr lang="de-CH" sz="1600" dirty="0" err="1"/>
                  <a:t>input</a:t>
                </a:r>
                <a:r>
                  <a:rPr lang="de-CH" sz="1600" dirty="0"/>
                  <a:t> </a:t>
                </a:r>
                <a:r>
                  <a:rPr lang="de-CH" sz="1600" dirty="0" err="1"/>
                  <a:t>to</a:t>
                </a:r>
                <a:r>
                  <a:rPr lang="de-CH" sz="1600" dirty="0"/>
                  <a:t> </a:t>
                </a:r>
                <a:r>
                  <a:rPr lang="de-CH" sz="1600" dirty="0" err="1"/>
                  <a:t>output</a:t>
                </a:r>
                <a:r>
                  <a:rPr lang="de-CH" sz="1600" dirty="0"/>
                  <a:t> in block </a:t>
                </a:r>
                <a:r>
                  <a:rPr lang="de-CH" sz="1600" dirty="0" err="1"/>
                  <a:t>diagrams</a:t>
                </a:r>
                <a:endParaRPr lang="en-US" sz="1600" dirty="0"/>
              </a:p>
              <a:p>
                <a:r>
                  <a:rPr lang="de-CH" dirty="0" err="1"/>
                  <a:t>Introducing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Controllable</a:t>
                </a:r>
                <a:r>
                  <a:rPr lang="de-CH" dirty="0"/>
                  <a:t> </a:t>
                </a:r>
                <a:r>
                  <a:rPr lang="de-CH" dirty="0" err="1"/>
                  <a:t>Canonical</a:t>
                </a:r>
                <a:r>
                  <a:rPr lang="de-CH" dirty="0"/>
                  <a:t> 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go</a:t>
                </a:r>
                <a:r>
                  <a:rPr lang="de-CH" dirty="0"/>
                  <a:t> </a:t>
                </a:r>
                <a:r>
                  <a:rPr lang="de-CH" dirty="0" err="1"/>
                  <a:t>from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</a:t>
                </a:r>
                <a:r>
                  <a:rPr lang="de-CH" dirty="0"/>
                  <a:t>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state-space</a:t>
                </a:r>
                <a:r>
                  <a:rPr lang="de-CH" dirty="0"/>
                  <a:t> </a:t>
                </a:r>
                <a:r>
                  <a:rPr lang="de-CH" dirty="0" err="1"/>
                  <a:t>representation</a:t>
                </a:r>
                <a:endParaRPr lang="de-CH" dirty="0"/>
              </a:p>
              <a:p>
                <a:r>
                  <a:rPr lang="de-CH" dirty="0" err="1"/>
                  <a:t>Applying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Laplace Transform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compute</a:t>
                </a:r>
                <a:r>
                  <a:rPr lang="de-CH" dirty="0"/>
                  <a:t> </a:t>
                </a:r>
                <a:r>
                  <a:rPr lang="de-CH" dirty="0" err="1"/>
                  <a:t>transfer</a:t>
                </a:r>
                <a:r>
                  <a:rPr lang="de-CH" dirty="0"/>
                  <a:t> </a:t>
                </a:r>
                <a:r>
                  <a:rPr lang="de-CH" dirty="0" err="1"/>
                  <a:t>functions</a:t>
                </a:r>
                <a:r>
                  <a:rPr lang="de-CH" dirty="0"/>
                  <a:t> and </a:t>
                </a:r>
                <a:r>
                  <a:rPr lang="de-CH" dirty="0" err="1"/>
                  <a:t>output</a:t>
                </a:r>
                <a:r>
                  <a:rPr lang="de-CH" dirty="0"/>
                  <a:t> </a:t>
                </a:r>
                <a:r>
                  <a:rPr lang="de-CH" dirty="0" err="1"/>
                  <a:t>responses</a:t>
                </a:r>
                <a:r>
                  <a:rPr lang="de-CH" dirty="0"/>
                  <a:t> </a:t>
                </a:r>
                <a:r>
                  <a:rPr lang="de-CH" dirty="0" err="1"/>
                  <a:t>efficiently</a:t>
                </a:r>
                <a:endParaRPr lang="de-CH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63D69F-2246-C01F-4340-98A2F81D0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8667"/>
                <a:ext cx="8087179" cy="3518595"/>
              </a:xfrm>
              <a:blipFill>
                <a:blip r:embed="rId2"/>
                <a:stretch>
                  <a:fillRect l="-627" t="-1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A2DB56-64DE-70FE-12A6-311AA208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12C0-E04B-8EFA-1050-5FEF8D2B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33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47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AD27D-8A89-0C85-0D2E-09677A32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Tips for Problem Set 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𝟏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𝟐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, </m:t>
                                </m:r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noProof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>
                <a:extLst>
                  <a:ext uri="{FF2B5EF4-FFF2-40B4-BE49-F238E27FC236}">
                    <a16:creationId xmlns:a16="http://schemas.microsoft.com/office/drawing/2014/main" id="{93899BAA-8742-D882-B584-EDA0E722F3F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3893810"/>
                  </p:ext>
                </p:extLst>
              </p:nvPr>
            </p:nvGraphicFramePr>
            <p:xfrm>
              <a:off x="628650" y="1121099"/>
              <a:ext cx="7886700" cy="9941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9625522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9204568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8263022"/>
                        </a:ext>
                      </a:extLst>
                    </a:gridCol>
                  </a:tblGrid>
                  <a:tr h="4970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Easy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Medium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noProof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Hard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6955868"/>
                      </a:ext>
                    </a:extLst>
                  </a:tr>
                  <a:tr h="497087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3" t="-105128" r="-20144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5128" r="-100481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966" t="-105128" r="-966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6017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8B719D-70FB-7DAE-35F1-4131F7F4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58931-4B41-5370-0EFE-FCA313A3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99B5A6-5CE1-678B-600B-D8284012A26E}"/>
              </a:ext>
            </a:extLst>
          </p:cNvPr>
          <p:cNvSpPr txBox="1"/>
          <p:nvPr/>
        </p:nvSpPr>
        <p:spPr>
          <a:xfrm>
            <a:off x="628650" y="2284333"/>
            <a:ext cx="7796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Nr. 1: Look at the slides if you need help with the derivation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Nr. 2: Use the formula for the transfer function, you can skip 2b) if you don't want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</a:t>
            </a: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. 3: Look at the slides for definitions of poles &amp; for specific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0">
                <a:latin typeface="Segoe UI" panose="020B0502040204020203" pitchFamily="34" charset="0"/>
                <a:cs typeface="Segoe UI" panose="020B0502040204020203" pitchFamily="34" charset="0"/>
              </a:rPr>
              <a:t>Nr. 4: </a:t>
            </a: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Apply the controllable canonical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Nr. 5: Make use of the Laplace Transform and the helpful tables. I would recommend working with the solutions and especially not wasting too much time on 5d)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noProof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88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5319-C120-C099-FB22-07576EC8C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Questions?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ABF65E-A2BE-C5A3-A238-B2C34F5C3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F77125-0866-A1E0-1A75-FABC1474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004AFB-473A-87EE-195F-BED0DD24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72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2236-C78D-1583-548D-CDC22CC08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99514"/>
            <a:ext cx="6858000" cy="1790700"/>
          </a:xfrm>
        </p:spPr>
        <p:txBody>
          <a:bodyPr/>
          <a:lstStyle/>
          <a:p>
            <a:r>
              <a:rPr lang="en-US" noProof="0"/>
              <a:t>Feedback?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38DF9A-4CB3-2931-74A1-D2FC05310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589" y="2494113"/>
            <a:ext cx="8342822" cy="1241822"/>
          </a:xfrm>
        </p:spPr>
        <p:txBody>
          <a:bodyPr>
            <a:normAutofit lnSpcReduction="10000"/>
          </a:bodyPr>
          <a:lstStyle/>
          <a:p>
            <a:r>
              <a:rPr lang="en-US" noProof="0"/>
              <a:t>Too fast? Too slow? Less theory, more exercises?</a:t>
            </a:r>
          </a:p>
          <a:p>
            <a:r>
              <a:rPr lang="en-US" noProof="0"/>
              <a:t>I would appreciate your feedback. Please let me know.</a:t>
            </a:r>
          </a:p>
          <a:p>
            <a:r>
              <a:rPr lang="en-US" noProof="0">
                <a:hlinkClick r:id="rId2"/>
              </a:rPr>
              <a:t>https://docs.google.com/forms/d/e/1FAIpQLSdHl0kjWo63aNzDkAV0cnmQadCAj5L0D7v7aSh0BK7BBdEgpA/viewform?usp=header</a:t>
            </a:r>
            <a:endParaRPr lang="en-US" noProof="0"/>
          </a:p>
          <a:p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382365-2B79-A2DC-45B8-AA3C069F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4564F6-4B5F-BBD9-45BC-F1FCCD4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36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59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1E179-7BFA-506C-FC15-14A8AC15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32B5E-59D5-F3B5-F5B9-0EE67179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Into which parts do we split the solution of an ODE to obtain the time response?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7B16F4-2D2C-9B36-FD20-F5462F7F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CCD09-383B-3E6D-C569-4C1F10EA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4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D8B2FDF9-1DD8-359C-8732-8FC7CFCC8725}"/>
              </a:ext>
            </a:extLst>
          </p:cNvPr>
          <p:cNvSpPr/>
          <p:nvPr/>
        </p:nvSpPr>
        <p:spPr>
          <a:xfrm>
            <a:off x="628650" y="2159604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Dynamic &amp; Steady-state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9E91A90-BE1E-9FB0-1BCA-8A4CC748024A}"/>
              </a:ext>
            </a:extLst>
          </p:cNvPr>
          <p:cNvSpPr/>
          <p:nvPr/>
        </p:nvSpPr>
        <p:spPr>
          <a:xfrm>
            <a:off x="628650" y="2715815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Natural &amp; Forced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7ECB93E8-F9FF-15E2-6375-C5FBA0878AAE}"/>
              </a:ext>
            </a:extLst>
          </p:cNvPr>
          <p:cNvSpPr/>
          <p:nvPr/>
        </p:nvSpPr>
        <p:spPr>
          <a:xfrm>
            <a:off x="628650" y="3272026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Frequency &amp; Time response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99E46646-06FF-7942-8531-383563C8EA32}"/>
              </a:ext>
            </a:extLst>
          </p:cNvPr>
          <p:cNvSpPr/>
          <p:nvPr/>
        </p:nvSpPr>
        <p:spPr>
          <a:xfrm>
            <a:off x="628650" y="3833378"/>
            <a:ext cx="3161108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don't split the solution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1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97B89-11E7-8D62-7E75-3F0CED06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82284"/>
            <a:ext cx="7886700" cy="994172"/>
          </a:xfrm>
        </p:spPr>
        <p:txBody>
          <a:bodyPr/>
          <a:lstStyle/>
          <a:p>
            <a:r>
              <a:rPr lang="en-US" noProof="0"/>
              <a:t>Initial and Forced Response Solution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209CE1-F3D6-0A91-5A9D-2861E7D6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CBDF8-9BDA-7966-6B9A-E1294039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75972"/>
            <a:ext cx="2057400" cy="273844"/>
          </a:xfrm>
        </p:spPr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5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/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1. Initial Condition</a:t>
                </a:r>
                <a:endParaRPr lang="en-US" sz="1800" noProof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sz="1800" b="0" i="1" noProof="0" smtClean="0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baseline="-25000" noProof="0" smtClean="0">
                          <a:latin typeface="Cambria Math" panose="02040503050406030204" pitchFamily="18" charset="0"/>
                        </a:rPr>
                        <m:t>𝐼𝐶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800" i="1" noProof="0">
                  <a:latin typeface="Cambria Math" panose="02040503050406030204" pitchFamily="18" charset="0"/>
                </a:endParaRPr>
              </a:p>
              <a:p>
                <a:endParaRPr lang="en-US" sz="1800" i="1" noProof="0">
                  <a:latin typeface="Cambria Math" panose="02040503050406030204" pitchFamily="18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𝐴𝑡</m:t>
                        </m:r>
                      </m:sup>
                    </m:sSup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9962B5F-A3E3-ECD6-E78F-978540FF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2" y="1021143"/>
                <a:ext cx="3765550" cy="2863733"/>
              </a:xfrm>
              <a:prstGeom prst="rect">
                <a:avLst/>
              </a:prstGeom>
              <a:blipFill>
                <a:blip r:embed="rId3"/>
                <a:stretch>
                  <a:fillRect l="-1342" t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/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i="1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2. Forced Response</a:t>
                </a:r>
                <a:endParaRPr lang="en-US" sz="1800" noProof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noProof="0" smtClean="0"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18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noProof="0"/>
              </a:p>
              <a:p>
                <a:endParaRPr lang="en-US" sz="1800" i="1" noProof="0">
                  <a:latin typeface="Cambria Math" panose="02040503050406030204" pitchFamily="18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Solve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Solution: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0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1800" noProof="0"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noProof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8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 + </m:t>
                    </m:r>
                    <m:r>
                      <a:rPr lang="en-US" sz="1800" i="1" noProof="0" smtClean="0">
                        <a:latin typeface="Cambria Math" panose="02040503050406030204" pitchFamily="18" charset="0"/>
                      </a:rPr>
                      <m:t>𝐷𝑢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noProof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1800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EFDEACB-F352-100A-BEBA-F53B0A43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019" y="1021143"/>
                <a:ext cx="5562600" cy="3053913"/>
              </a:xfrm>
              <a:prstGeom prst="rect">
                <a:avLst/>
              </a:prstGeom>
              <a:blipFill>
                <a:blip r:embed="rId4"/>
                <a:stretch>
                  <a:fillRect l="-911" t="-830" b="-15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9C52D79-755B-CA1B-BAC3-4D5C2E21D1EA}"/>
              </a:ext>
            </a:extLst>
          </p:cNvPr>
          <p:cNvGrpSpPr/>
          <p:nvPr/>
        </p:nvGrpSpPr>
        <p:grpSpPr>
          <a:xfrm>
            <a:off x="306917" y="3839465"/>
            <a:ext cx="5119075" cy="883512"/>
            <a:chOff x="525682" y="4118985"/>
            <a:chExt cx="4452717" cy="883512"/>
          </a:xfrm>
        </p:grpSpPr>
        <p:sp>
          <p:nvSpPr>
            <p:cNvPr id="8" name="Rectangle: Rounded Corners 17">
              <a:extLst>
                <a:ext uri="{FF2B5EF4-FFF2-40B4-BE49-F238E27FC236}">
                  <a16:creationId xmlns:a16="http://schemas.microsoft.com/office/drawing/2014/main" id="{BF4B4304-6C4F-C27F-95C0-8BB0DAEB9511}"/>
                </a:ext>
              </a:extLst>
            </p:cNvPr>
            <p:cNvSpPr/>
            <p:nvPr/>
          </p:nvSpPr>
          <p:spPr>
            <a:xfrm>
              <a:off x="525682" y="4142116"/>
              <a:ext cx="4452717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/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𝐼𝐶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𝐷𝑢</m:t>
                        </m:r>
                      </m:oMath>
                    </m:oMathPara>
                  </a14:m>
                  <a:endParaRPr lang="en-US" sz="1600" noProof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0C2225BA-09F4-044D-0E4E-FE9AFD20C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40" y="4118985"/>
                  <a:ext cx="4255995" cy="883512"/>
                </a:xfrm>
                <a:prstGeom prst="rect">
                  <a:avLst/>
                </a:prstGeom>
                <a:blipFill>
                  <a:blip r:embed="rId5"/>
                  <a:stretch>
                    <a:fillRect t="-108571" b="-13428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FE2DCCD-1011-7906-CC02-3D31401F8751}"/>
              </a:ext>
            </a:extLst>
          </p:cNvPr>
          <p:cNvSpPr txBox="1"/>
          <p:nvPr/>
        </p:nvSpPr>
        <p:spPr>
          <a:xfrm>
            <a:off x="4873352" y="3912668"/>
            <a:ext cx="327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Time Response of an</a:t>
            </a:r>
          </a:p>
          <a:p>
            <a:pPr algn="ctr"/>
            <a:r>
              <a:rPr lang="en-US" b="1" noProof="0">
                <a:latin typeface="Segoe UI" panose="020B0502040204020203" pitchFamily="34" charset="0"/>
                <a:cs typeface="Segoe UI" panose="020B0502040204020203" pitchFamily="34" charset="0"/>
              </a:rPr>
              <a:t>LTI system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657AAD0-A078-DEE6-E26B-E79F4D661E99}"/>
              </a:ext>
            </a:extLst>
          </p:cNvPr>
          <p:cNvGrpSpPr/>
          <p:nvPr/>
        </p:nvGrpSpPr>
        <p:grpSpPr>
          <a:xfrm>
            <a:off x="1536729" y="4325071"/>
            <a:ext cx="4074006" cy="537343"/>
            <a:chOff x="1536729" y="4138452"/>
            <a:chExt cx="4074006" cy="537343"/>
          </a:xfrm>
        </p:grpSpPr>
        <p:sp>
          <p:nvSpPr>
            <p:cNvPr id="12" name="Geschweifte Klammer links 11">
              <a:extLst>
                <a:ext uri="{FF2B5EF4-FFF2-40B4-BE49-F238E27FC236}">
                  <a16:creationId xmlns:a16="http://schemas.microsoft.com/office/drawing/2014/main" id="{12C2C514-4D11-E26D-DF0E-8400105C422D}"/>
                </a:ext>
              </a:extLst>
            </p:cNvPr>
            <p:cNvSpPr/>
            <p:nvPr/>
          </p:nvSpPr>
          <p:spPr>
            <a:xfrm rot="16200000">
              <a:off x="2204606" y="3954158"/>
              <a:ext cx="244571" cy="613159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6260F14-F644-D613-C9E4-92F2FA5677F6}"/>
                </a:ext>
              </a:extLst>
            </p:cNvPr>
            <p:cNvSpPr txBox="1"/>
            <p:nvPr/>
          </p:nvSpPr>
          <p:spPr>
            <a:xfrm>
              <a:off x="1536729" y="4367304"/>
              <a:ext cx="12025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 response</a:t>
              </a:r>
            </a:p>
          </p:txBody>
        </p:sp>
        <p:sp>
          <p:nvSpPr>
            <p:cNvPr id="14" name="Geschweifte Klammer links 13">
              <a:extLst>
                <a:ext uri="{FF2B5EF4-FFF2-40B4-BE49-F238E27FC236}">
                  <a16:creationId xmlns:a16="http://schemas.microsoft.com/office/drawing/2014/main" id="{39BAFE56-6162-EAE5-A0FE-F84E7BF0210B}"/>
                </a:ext>
              </a:extLst>
            </p:cNvPr>
            <p:cNvSpPr/>
            <p:nvPr/>
          </p:nvSpPr>
          <p:spPr>
            <a:xfrm rot="16200000">
              <a:off x="3456188" y="3578827"/>
              <a:ext cx="244571" cy="152291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1221E8D-0EFD-1C39-FA6B-0B0AFC5E57A1}"/>
                </a:ext>
              </a:extLst>
            </p:cNvPr>
            <p:cNvSpPr txBox="1"/>
            <p:nvPr/>
          </p:nvSpPr>
          <p:spPr>
            <a:xfrm>
              <a:off x="2817018" y="4398796"/>
              <a:ext cx="12698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forced response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9435EF5-9976-37F8-DCFD-DC6069BE0356}"/>
                </a:ext>
              </a:extLst>
            </p:cNvPr>
            <p:cNvSpPr txBox="1"/>
            <p:nvPr/>
          </p:nvSpPr>
          <p:spPr>
            <a:xfrm>
              <a:off x="4579684" y="433784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noProof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feedthrough</a:t>
              </a:r>
            </a:p>
          </p:txBody>
        </p:sp>
        <p:sp>
          <p:nvSpPr>
            <p:cNvPr id="18" name="Geschweifte Klammer links 17">
              <a:extLst>
                <a:ext uri="{FF2B5EF4-FFF2-40B4-BE49-F238E27FC236}">
                  <a16:creationId xmlns:a16="http://schemas.microsoft.com/office/drawing/2014/main" id="{0D4DA58A-A1B7-DBF6-D65F-2680944B6005}"/>
                </a:ext>
              </a:extLst>
            </p:cNvPr>
            <p:cNvSpPr/>
            <p:nvPr/>
          </p:nvSpPr>
          <p:spPr>
            <a:xfrm rot="16200000">
              <a:off x="4972163" y="4044329"/>
              <a:ext cx="170184" cy="377091"/>
            </a:xfrm>
            <a:prstGeom prst="leftBrace">
              <a:avLst>
                <a:gd name="adj1" fmla="val 8333"/>
                <a:gd name="adj2" fmla="val 4900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60063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2BED2-E58C-EE59-6018-A29DACC0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04" y="451505"/>
            <a:ext cx="7886700" cy="994172"/>
          </a:xfrm>
        </p:spPr>
        <p:txBody>
          <a:bodyPr/>
          <a:lstStyle/>
          <a:p>
            <a:r>
              <a:rPr lang="en-US" noProof="0"/>
              <a:t>Quiz 2</a:t>
            </a:r>
          </a:p>
        </p:txBody>
      </p:sp>
      <p:pic>
        <p:nvPicPr>
          <p:cNvPr id="7" name="Inhaltsplatzhalter 6" descr="Ein Bild, das Text, Quittung, Schrift, weiß enthält.&#10;&#10;KI-generierte Inhalte können fehlerhaft sein.">
            <a:extLst>
              <a:ext uri="{FF2B5EF4-FFF2-40B4-BE49-F238E27FC236}">
                <a16:creationId xmlns:a16="http://schemas.microsoft.com/office/drawing/2014/main" id="{61560637-F685-C128-769F-0705850A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78" y="1259909"/>
            <a:ext cx="5666483" cy="269447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CB14A8-384E-45A0-41A9-66DEF084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4C9EB-3152-D5B8-7D38-DFDA491E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6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01BE6CC-C222-900F-1E22-DDE6464AADD5}"/>
              </a:ext>
            </a:extLst>
          </p:cNvPr>
          <p:cNvGrpSpPr/>
          <p:nvPr/>
        </p:nvGrpSpPr>
        <p:grpSpPr>
          <a:xfrm>
            <a:off x="5165558" y="102393"/>
            <a:ext cx="3954379" cy="642933"/>
            <a:chOff x="1457156" y="4080070"/>
            <a:chExt cx="3954379" cy="642933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D9C5C25-A33A-0811-F592-DB512A500172}"/>
                </a:ext>
              </a:extLst>
            </p:cNvPr>
            <p:cNvSpPr/>
            <p:nvPr/>
          </p:nvSpPr>
          <p:spPr>
            <a:xfrm>
              <a:off x="1737893" y="4142116"/>
              <a:ext cx="3434233" cy="574132"/>
            </a:xfrm>
            <a:prstGeom prst="roundRect">
              <a:avLst>
                <a:gd name="adj" fmla="val 12642"/>
              </a:avLst>
            </a:prstGeom>
            <a:noFill/>
            <a:ln w="254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pPr>
                <a:spcBef>
                  <a:spcPts val="200"/>
                </a:spcBef>
              </a:pPr>
              <a:endParaRPr lang="en-US" noProof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/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𝐴𝑡</m:t>
                            </m:r>
                          </m:sup>
                        </m:sSup>
                        <m:sSub>
                          <m:sSub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 noProof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 noProof="0" smtClean="0"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C8AFB12-B0D1-687A-33F0-447DE85DB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156" y="4080070"/>
                  <a:ext cx="3954379" cy="642933"/>
                </a:xfrm>
                <a:prstGeom prst="rect">
                  <a:avLst/>
                </a:prstGeom>
                <a:blipFill>
                  <a:blip r:embed="rId3"/>
                  <a:stretch>
                    <a:fillRect t="-149020" b="-2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/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e>
                      </m:nary>
                      <m:r>
                        <a:rPr lang="de-CH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CH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de-CH" sz="1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7D65D65-6A3E-2658-1F8D-B2671A83A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10" y="828457"/>
                <a:ext cx="2474460" cy="595804"/>
              </a:xfrm>
              <a:prstGeom prst="rect">
                <a:avLst/>
              </a:prstGeom>
              <a:blipFill>
                <a:blip r:embed="rId4"/>
                <a:stretch>
                  <a:fillRect l="-30102" t="-166667" b="-2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7">
            <a:extLst>
              <a:ext uri="{FF2B5EF4-FFF2-40B4-BE49-F238E27FC236}">
                <a16:creationId xmlns:a16="http://schemas.microsoft.com/office/drawing/2014/main" id="{4862729C-91A3-EA85-D411-8D9C6B98ECF6}"/>
              </a:ext>
            </a:extLst>
          </p:cNvPr>
          <p:cNvSpPr/>
          <p:nvPr/>
        </p:nvSpPr>
        <p:spPr>
          <a:xfrm>
            <a:off x="5942390" y="807372"/>
            <a:ext cx="2376100" cy="595804"/>
          </a:xfrm>
          <a:prstGeom prst="roundRect">
            <a:avLst>
              <a:gd name="adj" fmla="val 12642"/>
            </a:avLst>
          </a:prstGeom>
          <a:noFill/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>
              <a:spcBef>
                <a:spcPts val="200"/>
              </a:spcBef>
            </a:pPr>
            <a:endParaRPr lang="en-US" noProof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61490-F6E5-5BC4-716B-A85556A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1F4F98-2854-3FEF-6FC8-926F8D81E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How is the stability of a system determined?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D55F29-3118-F85A-DB10-952F3F9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7B058-E53B-6D4E-410B-65327F7C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7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/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A.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Imaginary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Rectangle: Rounded Corners 18">
                <a:extLst>
                  <a:ext uri="{FF2B5EF4-FFF2-40B4-BE49-F238E27FC236}">
                    <a16:creationId xmlns:a16="http://schemas.microsoft.com/office/drawing/2014/main" id="{FC518A25-1778-36CE-50EC-A38790C67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31004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/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7" name="Rectangle: Rounded Corners 18">
                <a:extLst>
                  <a:ext uri="{FF2B5EF4-FFF2-40B4-BE49-F238E27FC236}">
                    <a16:creationId xmlns:a16="http://schemas.microsoft.com/office/drawing/2014/main" id="{ECD4FB81-8FCE-24F5-2A49-6976580BF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7276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/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Multiplicity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𝑨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8" name="Rectangle: Rounded Corners 18">
                <a:extLst>
                  <a:ext uri="{FF2B5EF4-FFF2-40B4-BE49-F238E27FC236}">
                    <a16:creationId xmlns:a16="http://schemas.microsoft.com/office/drawing/2014/main" id="{271BAC98-4A33-42A1-0F82-28B85EBF1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243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/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Real Part of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𝑩</m:t>
                    </m:r>
                  </m:oMath>
                </a14:m>
                <a:endParaRPr lang="en-US" b="1" noProof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9" name="Rectangle: Rounded Corners 18">
                <a:extLst>
                  <a:ext uri="{FF2B5EF4-FFF2-40B4-BE49-F238E27FC236}">
                    <a16:creationId xmlns:a16="http://schemas.microsoft.com/office/drawing/2014/main" id="{079BE263-D0C1-BCA9-7CCC-469E23217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71062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6F1A1-E4D8-3FE9-0F6F-10E6AC6A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83" y="218370"/>
            <a:ext cx="7886700" cy="994172"/>
          </a:xfrm>
        </p:spPr>
        <p:txBody>
          <a:bodyPr/>
          <a:lstStyle/>
          <a:p>
            <a:r>
              <a:rPr lang="en-US" noProof="0"/>
              <a:t>I.C Response: Real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noProof="0"/>
                  <a:t>Let us know take a closer look at systems where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noProof="0"/>
                  <a:t> is diagonal. More specific we will look at the initial condition response, i.e. </a:t>
                </a:r>
                <a14:m>
                  <m:oMath xmlns:m="http://schemas.openxmlformats.org/officeDocument/2006/math"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noProof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endParaRPr lang="en-US" sz="1600" noProof="0"/>
              </a:p>
              <a:p>
                <a:pPr marL="0" indent="0">
                  <a:buNone/>
                </a:pPr>
                <a:r>
                  <a:rPr lang="en-US" sz="1600" noProof="0"/>
                  <a:t>where we can write out all terms and simplify for A being diagonal.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9390491-FB39-F5C2-BBF3-FC00FB6BD7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067" y="1146648"/>
                <a:ext cx="7886700" cy="1875911"/>
              </a:xfrm>
              <a:blipFill>
                <a:blip r:embed="rId2"/>
                <a:stretch>
                  <a:fillRect l="-322" t="-2685" b="-6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2A5082-2E9D-3B92-438C-5839EE91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n.ethz.ch</a:t>
            </a: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/~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kvaratharaja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602C57-D419-F01F-2845-47CFD581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8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E5A8E6-F506-5B41-3A49-02B4B4541C2A}"/>
              </a:ext>
            </a:extLst>
          </p:cNvPr>
          <p:cNvSpPr txBox="1"/>
          <p:nvPr/>
        </p:nvSpPr>
        <p:spPr>
          <a:xfrm>
            <a:off x="414467" y="1820908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⟶ For a diagonal, real matrix:</a:t>
            </a:r>
            <a:endParaRPr lang="en-US" sz="16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/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 baseline="-25000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6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6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1600" noProof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5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 noProof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i="1" baseline="30000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baseline="-25000" noProof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00" i="1" noProof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EB2C9B1-AF5E-1203-6743-22D71775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178" y="1746721"/>
                <a:ext cx="2155911" cy="82548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/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baseline="-25000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0" i="0" baseline="-250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noProof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noProof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600" b="0" i="1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baseline="-25000" noProof="0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noProof="0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  <a:p>
                <a:endParaRPr lang="en-US" sz="1600" i="1" noProof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i="1" noProof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FFBBE3E-34D0-292F-CC15-2B661952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011" y="3031524"/>
                <a:ext cx="4005007" cy="1072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BF881E84-A6B8-5917-7395-3E81AD36AF07}"/>
              </a:ext>
            </a:extLst>
          </p:cNvPr>
          <p:cNvSpPr txBox="1"/>
          <p:nvPr/>
        </p:nvSpPr>
        <p:spPr>
          <a:xfrm>
            <a:off x="414467" y="4143018"/>
            <a:ext cx="890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>
                <a:latin typeface="Segoe UI" panose="020B0502040204020203" pitchFamily="34" charset="0"/>
                <a:cs typeface="Segoe UI" panose="020B0502040204020203" pitchFamily="34" charset="0"/>
              </a:rPr>
              <a:t>So for diagonal, real matrices the initial condition response is the linear combination of two exponentials.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4667FA8-AE07-C4A2-C448-62518E7241B8}"/>
              </a:ext>
            </a:extLst>
          </p:cNvPr>
          <p:cNvGrpSpPr/>
          <p:nvPr/>
        </p:nvGrpSpPr>
        <p:grpSpPr>
          <a:xfrm>
            <a:off x="6308898" y="2483852"/>
            <a:ext cx="2662526" cy="1951553"/>
            <a:chOff x="6457950" y="2483852"/>
            <a:chExt cx="2662526" cy="1951553"/>
          </a:xfrm>
        </p:grpSpPr>
        <p:cxnSp>
          <p:nvCxnSpPr>
            <p:cNvPr id="12" name="Gewinkelte Verbindung 11">
              <a:extLst>
                <a:ext uri="{FF2B5EF4-FFF2-40B4-BE49-F238E27FC236}">
                  <a16:creationId xmlns:a16="http://schemas.microsoft.com/office/drawing/2014/main" id="{31411409-4C13-C61C-BEBE-2A6733A0B298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2766060"/>
              <a:ext cx="2453640" cy="1337489"/>
            </a:xfrm>
            <a:prstGeom prst="bentConnector3">
              <a:avLst>
                <a:gd name="adj1" fmla="val 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D9C57B1-6359-9BAE-C0B2-B44B1D6591C5}"/>
                </a:ext>
              </a:extLst>
            </p:cNvPr>
            <p:cNvGrpSpPr/>
            <p:nvPr/>
          </p:nvGrpSpPr>
          <p:grpSpPr>
            <a:xfrm>
              <a:off x="6457950" y="2483852"/>
              <a:ext cx="2662526" cy="1951553"/>
              <a:chOff x="6446463" y="2458283"/>
              <a:chExt cx="2662526" cy="19515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0B9AC417-3379-B204-730B-5BA1AB2E1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63" y="2458283"/>
                    <a:ext cx="338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/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en-US" noProof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547E796D-B39F-CC20-0029-BB74D09D3A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3716" y="4102059"/>
                    <a:ext cx="295273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Freihandform 19">
                <a:extLst>
                  <a:ext uri="{FF2B5EF4-FFF2-40B4-BE49-F238E27FC236}">
                    <a16:creationId xmlns:a16="http://schemas.microsoft.com/office/drawing/2014/main" id="{4F0A5903-0243-1DD3-766F-687C7335EB7D}"/>
                  </a:ext>
                </a:extLst>
              </p:cNvPr>
              <p:cNvSpPr/>
              <p:nvPr/>
            </p:nvSpPr>
            <p:spPr>
              <a:xfrm>
                <a:off x="6576060" y="3215640"/>
                <a:ext cx="1363980" cy="876300"/>
              </a:xfrm>
              <a:custGeom>
                <a:avLst/>
                <a:gdLst>
                  <a:gd name="connsiteX0" fmla="*/ 0 w 1363980"/>
                  <a:gd name="connsiteY0" fmla="*/ 0 h 876300"/>
                  <a:gd name="connsiteX1" fmla="*/ 1363980 w 1363980"/>
                  <a:gd name="connsiteY1" fmla="*/ 87630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3980" h="876300">
                    <a:moveTo>
                      <a:pt x="0" y="0"/>
                    </a:moveTo>
                    <a:cubicBezTo>
                      <a:pt x="352425" y="403860"/>
                      <a:pt x="704850" y="807720"/>
                      <a:pt x="1363980" y="876300"/>
                    </a:cubicBezTo>
                  </a:path>
                </a:pathLst>
              </a:cu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2" name="Gerade Verbindung 21">
                <a:extLst>
                  <a:ext uri="{FF2B5EF4-FFF2-40B4-BE49-F238E27FC236}">
                    <a16:creationId xmlns:a16="http://schemas.microsoft.com/office/drawing/2014/main" id="{03087BAE-1F3B-887C-5159-833B49329D31}"/>
                  </a:ext>
                </a:extLst>
              </p:cNvPr>
              <p:cNvCxnSpPr/>
              <p:nvPr/>
            </p:nvCxnSpPr>
            <p:spPr>
              <a:xfrm>
                <a:off x="7940040" y="4091940"/>
                <a:ext cx="1168949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Freihandform 25">
                <a:extLst>
                  <a:ext uri="{FF2B5EF4-FFF2-40B4-BE49-F238E27FC236}">
                    <a16:creationId xmlns:a16="http://schemas.microsoft.com/office/drawing/2014/main" id="{4461B0B1-5B2C-2B7B-F5B0-2FC47585FEFB}"/>
                  </a:ext>
                </a:extLst>
              </p:cNvPr>
              <p:cNvSpPr/>
              <p:nvPr/>
            </p:nvSpPr>
            <p:spPr>
              <a:xfrm>
                <a:off x="6556443" y="3591628"/>
                <a:ext cx="2120629" cy="477739"/>
              </a:xfrm>
              <a:custGeom>
                <a:avLst/>
                <a:gdLst>
                  <a:gd name="connsiteX0" fmla="*/ 0 w 2120629"/>
                  <a:gd name="connsiteY0" fmla="*/ 0 h 477739"/>
                  <a:gd name="connsiteX1" fmla="*/ 2120629 w 2120629"/>
                  <a:gd name="connsiteY1" fmla="*/ 460443 h 47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629" h="477739">
                    <a:moveTo>
                      <a:pt x="0" y="0"/>
                    </a:moveTo>
                    <a:cubicBezTo>
                      <a:pt x="771727" y="275077"/>
                      <a:pt x="1543455" y="550154"/>
                      <a:pt x="2120629" y="460443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28" name="Gerade Verbindung 27">
                <a:extLst>
                  <a:ext uri="{FF2B5EF4-FFF2-40B4-BE49-F238E27FC236}">
                    <a16:creationId xmlns:a16="http://schemas.microsoft.com/office/drawing/2014/main" id="{ED400047-CA65-40DE-948F-751BC68F6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483" y="4069367"/>
                <a:ext cx="795506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4018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3B4C-BF00-25CB-C753-390F2DC0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Quiz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DF591-8A1E-A95E-46EC-70E903B0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/>
              <a:t>What does Asymptotic stability mean?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003DC-EBAE-45DF-054A-35BC5A6D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r>
              <a:rPr lang="en-US" kern="1200" noProof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 Varatharajan - </a:t>
            </a:r>
            <a:r>
              <a:rPr lang="en-US" kern="1200" noProof="0" err="1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t>kissanv.github.io</a:t>
            </a:r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F0D018-843A-18E7-1EAC-B79E0DB6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>
              <a:buClrTx/>
            </a:pPr>
            <a:fld id="{36EAFFE7-40E2-CA47-82C0-73D0FC591208}" type="slidenum">
              <a:rPr lang="en-US" kern="1200" noProof="0" smtClean="0">
                <a:solidFill>
                  <a:srgbClr val="101623">
                    <a:tint val="75000"/>
                  </a:srgbClr>
                </a:solidFill>
                <a:latin typeface="Calibri" panose="020F0502020204030204"/>
                <a:ea typeface="+mn-ea"/>
                <a:cs typeface="+mn-cs"/>
              </a:rPr>
              <a:pPr defTabSz="342900">
                <a:buClrTx/>
              </a:pPr>
              <a:t>9</a:t>
            </a:fld>
            <a:endParaRPr lang="en-US" kern="1200" noProof="0">
              <a:solidFill>
                <a:srgbClr val="101623">
                  <a:tint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F54A9585-091A-B613-32BE-3DFD6F679BC6}"/>
              </a:ext>
            </a:extLst>
          </p:cNvPr>
          <p:cNvSpPr/>
          <p:nvPr/>
        </p:nvSpPr>
        <p:spPr>
          <a:xfrm>
            <a:off x="628650" y="2159604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have strictly negative real part 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/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>
                  <a:spcBef>
                    <a:spcPts val="200"/>
                  </a:spcBef>
                </a:pPr>
                <a:r>
                  <a:rPr lang="en-US" sz="1200" b="1" noProof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C.   </a:t>
                </a:r>
                <a:r>
                  <a:rPr lang="en-US" sz="1200" b="1" noProof="0">
                    <a:solidFill>
                      <a:schemeClr val="tx1"/>
                    </a:solidFill>
                    <a:latin typeface="Segoe UI Semibold" panose="020B0702040204020203" pitchFamily="34" charset="0"/>
                    <a:ea typeface="Segoe UI Black" panose="020B0A02040204020203" pitchFamily="34" charset="0"/>
                    <a:cs typeface="Segoe UI Semibold" panose="020B0702040204020203" pitchFamily="34" charset="0"/>
                  </a:rPr>
                  <a:t>All solutions converge to 0 as t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egoe UI Black" panose="020B0A02040204020203" pitchFamily="34" charset="0"/>
                        <a:cs typeface="Segoe UI Semibold" panose="020B0702040204020203" pitchFamily="34" charset="0"/>
                      </a:rPr>
                      <m:t>→∞</m:t>
                    </m:r>
                  </m:oMath>
                </a14:m>
                <a:endParaRPr lang="en-US" sz="1200" b="1" noProof="0">
                  <a:solidFill>
                    <a:schemeClr val="tx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350B935D-9DF8-987D-6AB1-9694EA184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1" y="3252976"/>
                <a:ext cx="4050506" cy="412146"/>
              </a:xfrm>
              <a:prstGeom prst="roundRect">
                <a:avLst>
                  <a:gd name="adj" fmla="val 11229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FA9402D6-5D8A-1D6B-DBF1-46C298A07338}"/>
              </a:ext>
            </a:extLst>
          </p:cNvPr>
          <p:cNvSpPr/>
          <p:nvPr/>
        </p:nvSpPr>
        <p:spPr>
          <a:xfrm>
            <a:off x="628650" y="270738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B. 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All eigenvalues are purely imaginary</a:t>
            </a:r>
            <a:endParaRPr lang="en-US" b="1" noProof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1505CFFE-B62E-89D0-FBE7-247DDCFFB473}"/>
              </a:ext>
            </a:extLst>
          </p:cNvPr>
          <p:cNvSpPr/>
          <p:nvPr/>
        </p:nvSpPr>
        <p:spPr>
          <a:xfrm>
            <a:off x="650081" y="3798566"/>
            <a:ext cx="4050506" cy="412146"/>
          </a:xfrm>
          <a:prstGeom prst="roundRect">
            <a:avLst>
              <a:gd name="adj" fmla="val 1122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>
              <a:spcBef>
                <a:spcPts val="200"/>
              </a:spcBef>
            </a:pPr>
            <a:r>
              <a:rPr lang="en-US" sz="1200" b="1" noProof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D.  </a:t>
            </a:r>
            <a:r>
              <a:rPr lang="en-US" sz="1200" b="1" noProof="0">
                <a:solidFill>
                  <a:schemeClr val="tx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every bounded inputs produces bounded output</a:t>
            </a:r>
          </a:p>
        </p:txBody>
      </p:sp>
    </p:spTree>
    <p:extLst>
      <p:ext uri="{BB962C8B-B14F-4D97-AF65-F5344CB8AC3E}">
        <p14:creationId xmlns:p14="http://schemas.microsoft.com/office/powerpoint/2010/main" val="42099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0162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EA"/>
      </a:accent2>
      <a:accent3>
        <a:srgbClr val="47DE13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2580</Words>
  <Application>Microsoft Macintosh PowerPoint</Application>
  <PresentationFormat>Bildschirmpräsentation (16:9)</PresentationFormat>
  <Paragraphs>401</Paragraphs>
  <Slides>36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6" baseType="lpstr">
      <vt:lpstr>Segoe UI Black</vt:lpstr>
      <vt:lpstr>Calibri</vt:lpstr>
      <vt:lpstr>Cambria Math</vt:lpstr>
      <vt:lpstr>Segoe UI Semibold</vt:lpstr>
      <vt:lpstr>Quattrocento Sans</vt:lpstr>
      <vt:lpstr>Wingdings</vt:lpstr>
      <vt:lpstr>Segoe UI</vt:lpstr>
      <vt:lpstr>Segoe UI Light</vt:lpstr>
      <vt:lpstr>Arial</vt:lpstr>
      <vt:lpstr>Office Theme</vt:lpstr>
      <vt:lpstr>CS1 Week 5</vt:lpstr>
      <vt:lpstr>Attention</vt:lpstr>
      <vt:lpstr>Recap Last week</vt:lpstr>
      <vt:lpstr>Quiz 1</vt:lpstr>
      <vt:lpstr>Initial and Forced Response Solution</vt:lpstr>
      <vt:lpstr>Quiz 2</vt:lpstr>
      <vt:lpstr>Quiz 3</vt:lpstr>
      <vt:lpstr>I.C Response: Real Eigenvalues</vt:lpstr>
      <vt:lpstr>Quiz 4</vt:lpstr>
      <vt:lpstr>Quiz 5</vt:lpstr>
      <vt:lpstr>Stability Conditions</vt:lpstr>
      <vt:lpstr>Course Schedule</vt:lpstr>
      <vt:lpstr>Today</vt:lpstr>
      <vt:lpstr>1. Intro and Definition</vt:lpstr>
      <vt:lpstr>Motivation</vt:lpstr>
      <vt:lpstr>Forced Response</vt:lpstr>
      <vt:lpstr>Forced Response: Derivation (Optional)</vt:lpstr>
      <vt:lpstr>Transfer function G(s)</vt:lpstr>
      <vt:lpstr>Transfer Function G(s)</vt:lpstr>
      <vt:lpstr>Old Exam Problem</vt:lpstr>
      <vt:lpstr>Another One</vt:lpstr>
      <vt:lpstr>Order of a system</vt:lpstr>
      <vt:lpstr>Quiz</vt:lpstr>
      <vt:lpstr>Forms of TF</vt:lpstr>
      <vt:lpstr>Specific Inputs and TFs</vt:lpstr>
      <vt:lpstr>Controllable Canonical Form</vt:lpstr>
      <vt:lpstr>Diagonal realization</vt:lpstr>
      <vt:lpstr>Quiz (Old Exam HS22)</vt:lpstr>
      <vt:lpstr>Laplace Transform</vt:lpstr>
      <vt:lpstr>Laplace Transform</vt:lpstr>
      <vt:lpstr>Derivation of G(s) </vt:lpstr>
      <vt:lpstr>Laplace Table</vt:lpstr>
      <vt:lpstr>Summary</vt:lpstr>
      <vt:lpstr>Tips for Problem Set 04</vt:lpstr>
      <vt:lpstr>Questions?</vt:lpstr>
      <vt:lpstr>Feedback?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12</dc:title>
  <dc:creator>Julian 2</dc:creator>
  <cp:lastModifiedBy>Varatharajan  Kissan</cp:lastModifiedBy>
  <cp:revision>5</cp:revision>
  <dcterms:modified xsi:type="dcterms:W3CDTF">2025-10-17T07:09:09Z</dcterms:modified>
</cp:coreProperties>
</file>